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3"/>
  </p:notesMasterIdLst>
  <p:sldIdLst>
    <p:sldId id="256" r:id="rId2"/>
    <p:sldId id="257" r:id="rId3"/>
    <p:sldId id="258" r:id="rId4"/>
    <p:sldId id="259" r:id="rId5"/>
    <p:sldId id="263" r:id="rId6"/>
    <p:sldId id="260" r:id="rId7"/>
    <p:sldId id="262" r:id="rId8"/>
    <p:sldId id="265" r:id="rId9"/>
    <p:sldId id="264" r:id="rId10"/>
    <p:sldId id="261"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67866" autoAdjust="0"/>
  </p:normalViewPr>
  <p:slideViewPr>
    <p:cSldViewPr snapToGrid="0">
      <p:cViewPr varScale="1">
        <p:scale>
          <a:sx n="75" d="100"/>
          <a:sy n="75" d="100"/>
        </p:scale>
        <p:origin x="60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2ABBB0-221A-460A-B561-B620B427FF98}" type="datetimeFigureOut">
              <a:rPr lang="en-CA" smtClean="0"/>
              <a:t>2023-10-16</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654294-3D99-485B-BA09-037EE7797EAA}" type="slidenum">
              <a:rPr lang="en-CA" smtClean="0"/>
              <a:t>‹#›</a:t>
            </a:fld>
            <a:endParaRPr lang="en-CA"/>
          </a:p>
        </p:txBody>
      </p:sp>
    </p:spTree>
    <p:extLst>
      <p:ext uri="{BB962C8B-B14F-4D97-AF65-F5344CB8AC3E}">
        <p14:creationId xmlns:p14="http://schemas.microsoft.com/office/powerpoint/2010/main" val="458578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REMEMBER TO SELECT LASER POINTER</a:t>
            </a:r>
          </a:p>
          <a:p>
            <a:r>
              <a:rPr lang="en-CA" b="1" dirty="0"/>
              <a:t>Ctrl +L</a:t>
            </a:r>
          </a:p>
        </p:txBody>
      </p:sp>
      <p:sp>
        <p:nvSpPr>
          <p:cNvPr id="4" name="Slide Number Placeholder 3"/>
          <p:cNvSpPr>
            <a:spLocks noGrp="1"/>
          </p:cNvSpPr>
          <p:nvPr>
            <p:ph type="sldNum" sz="quarter" idx="5"/>
          </p:nvPr>
        </p:nvSpPr>
        <p:spPr/>
        <p:txBody>
          <a:bodyPr/>
          <a:lstStyle/>
          <a:p>
            <a:fld id="{8A654294-3D99-485B-BA09-037EE7797EAA}" type="slidenum">
              <a:rPr lang="en-CA" smtClean="0"/>
              <a:t>1</a:t>
            </a:fld>
            <a:endParaRPr lang="en-CA"/>
          </a:p>
        </p:txBody>
      </p:sp>
    </p:spTree>
    <p:extLst>
      <p:ext uri="{BB962C8B-B14F-4D97-AF65-F5344CB8AC3E}">
        <p14:creationId xmlns:p14="http://schemas.microsoft.com/office/powerpoint/2010/main" val="22396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dirty="0"/>
              <a:t>As you are aware that hybrid and electric vehicles are very expensive and not everyone can afford to buy these</a:t>
            </a:r>
            <a:r>
              <a:rPr lang="en-CA" sz="1200" b="1" dirty="0"/>
              <a:t> yet we still have to fulfill our responsibility towards the environment</a:t>
            </a:r>
            <a:r>
              <a:rPr lang="en-CA" sz="1200" dirty="0"/>
              <a:t>. </a:t>
            </a:r>
          </a:p>
          <a:p>
            <a:r>
              <a:rPr lang="en-CA" sz="1200" dirty="0"/>
              <a:t>To address this issue I decided to use machine learning to categorize fuel powered vehicles as green or not green and build a recommendation system to recommend green vehicles to users based on their budget.</a:t>
            </a:r>
          </a:p>
          <a:p>
            <a:endParaRPr lang="en-CA" sz="1200" dirty="0"/>
          </a:p>
          <a:p>
            <a:r>
              <a:rPr lang="en-CA" sz="1200" dirty="0"/>
              <a:t>=========================================================================================================================================</a:t>
            </a:r>
          </a:p>
          <a:p>
            <a:endParaRPr lang="en-CA" sz="1200" dirty="0"/>
          </a:p>
          <a:p>
            <a:r>
              <a:rPr lang="en-CA" sz="1200" dirty="0"/>
              <a:t>Not everyone can afford hybrid and electric vehicles. So this </a:t>
            </a:r>
            <a:r>
              <a:rPr lang="en-CA" sz="1200" dirty="0" err="1"/>
              <a:t>reccommendar</a:t>
            </a:r>
            <a:r>
              <a:rPr lang="en-CA" sz="1200" dirty="0"/>
              <a:t> system helps people make environmentally responsible choices even within a tight budget as it recommends green vehicles based on their budget.</a:t>
            </a:r>
          </a:p>
          <a:p>
            <a:endParaRPr lang="en-CA" sz="1200" dirty="0"/>
          </a:p>
          <a:p>
            <a:r>
              <a:rPr lang="en-CA" sz="1200" dirty="0"/>
              <a:t>Cost of living has increased substantially but salaries remain the same, last summer gas prices went up till 217 cents/Litre and this summer they went from 145 cents/Litre to 172 cents/Litre</a:t>
            </a:r>
          </a:p>
          <a:p>
            <a:r>
              <a:rPr lang="en-CA" sz="1200" dirty="0"/>
              <a:t>Helping users find a car that is both within their budget, is environmentally friendly and cost efficient in terms of fuel can help everyone make an environmentally responsible choice while staying within their budget</a:t>
            </a:r>
            <a:endParaRPr lang="en-CA" dirty="0"/>
          </a:p>
        </p:txBody>
      </p:sp>
      <p:sp>
        <p:nvSpPr>
          <p:cNvPr id="4" name="Slide Number Placeholder 3"/>
          <p:cNvSpPr>
            <a:spLocks noGrp="1"/>
          </p:cNvSpPr>
          <p:nvPr>
            <p:ph type="sldNum" sz="quarter" idx="5"/>
          </p:nvPr>
        </p:nvSpPr>
        <p:spPr/>
        <p:txBody>
          <a:bodyPr/>
          <a:lstStyle/>
          <a:p>
            <a:fld id="{8A654294-3D99-485B-BA09-037EE7797EAA}" type="slidenum">
              <a:rPr lang="en-CA" smtClean="0"/>
              <a:t>2</a:t>
            </a:fld>
            <a:endParaRPr lang="en-CA"/>
          </a:p>
        </p:txBody>
      </p:sp>
    </p:spTree>
    <p:extLst>
      <p:ext uri="{BB962C8B-B14F-4D97-AF65-F5344CB8AC3E}">
        <p14:creationId xmlns:p14="http://schemas.microsoft.com/office/powerpoint/2010/main" val="2338887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Initially I had 6.9k rows and 18 columns, and these are just a few of the columns I was initially considering for modelling.</a:t>
            </a:r>
          </a:p>
          <a:p>
            <a:r>
              <a:rPr lang="en-CA" dirty="0"/>
              <a:t> </a:t>
            </a:r>
          </a:p>
          <a:p>
            <a:r>
              <a:rPr lang="en-CA" dirty="0"/>
              <a:t>In order to build this system I had to do extensive preprocessing and feature selection. </a:t>
            </a:r>
          </a:p>
          <a:p>
            <a:endParaRPr lang="en-CA" dirty="0"/>
          </a:p>
          <a:p>
            <a:r>
              <a:rPr lang="en-CA" dirty="0"/>
              <a:t>The </a:t>
            </a:r>
            <a:r>
              <a:rPr lang="en-CA" b="1" dirty="0"/>
              <a:t>1st flow chart </a:t>
            </a:r>
            <a:r>
              <a:rPr lang="en-CA" dirty="0"/>
              <a:t>shows some of the </a:t>
            </a:r>
            <a:r>
              <a:rPr lang="en-CA" b="1" dirty="0"/>
              <a:t>preprocessing steps </a:t>
            </a:r>
            <a:r>
              <a:rPr lang="en-CA" dirty="0"/>
              <a:t>I took, </a:t>
            </a:r>
            <a:r>
              <a:rPr lang="en-CA" b="1" dirty="0"/>
              <a:t>data quality issues </a:t>
            </a:r>
            <a:r>
              <a:rPr lang="en-CA" dirty="0"/>
              <a:t>I encountered and </a:t>
            </a:r>
            <a:r>
              <a:rPr lang="en-CA" b="1" dirty="0"/>
              <a:t>how I resolved them</a:t>
            </a:r>
            <a:r>
              <a:rPr lang="en-CA" dirty="0"/>
              <a:t>. </a:t>
            </a:r>
          </a:p>
          <a:p>
            <a:endParaRPr lang="en-CA" dirty="0"/>
          </a:p>
          <a:p>
            <a:r>
              <a:rPr lang="en-CA" dirty="0"/>
              <a:t>The </a:t>
            </a:r>
            <a:r>
              <a:rPr lang="en-CA" b="1" dirty="0"/>
              <a:t>2nd flow chart </a:t>
            </a:r>
            <a:r>
              <a:rPr lang="en-CA" dirty="0"/>
              <a:t>shows the </a:t>
            </a:r>
            <a:r>
              <a:rPr lang="en-CA" b="1" dirty="0"/>
              <a:t>feature selection </a:t>
            </a:r>
            <a:r>
              <a:rPr lang="en-CA" dirty="0"/>
              <a:t>procedure I went through like </a:t>
            </a:r>
            <a:r>
              <a:rPr lang="en-CA" b="1" dirty="0"/>
              <a:t>statistical analysis </a:t>
            </a:r>
            <a:r>
              <a:rPr lang="en-CA" dirty="0"/>
              <a:t>and </a:t>
            </a:r>
            <a:r>
              <a:rPr lang="en-CA" b="1" dirty="0"/>
              <a:t>backward feature selection </a:t>
            </a:r>
            <a:r>
              <a:rPr lang="en-CA" b="0" dirty="0"/>
              <a:t>and</a:t>
            </a:r>
            <a:r>
              <a:rPr lang="en-CA" b="1" dirty="0"/>
              <a:t> the features you see in green color </a:t>
            </a:r>
            <a:r>
              <a:rPr lang="en-CA" dirty="0"/>
              <a:t>are the ones I found to be </a:t>
            </a:r>
            <a:r>
              <a:rPr lang="en-CA" b="1" dirty="0"/>
              <a:t>most relevant for modelling through this process.</a:t>
            </a:r>
          </a:p>
          <a:p>
            <a:endParaRPr lang="en-CA" dirty="0"/>
          </a:p>
          <a:p>
            <a:r>
              <a:rPr lang="en-CA" dirty="0"/>
              <a:t>=========================================================================================================================================</a:t>
            </a:r>
          </a:p>
          <a:p>
            <a:endParaRPr lang="en-CA" dirty="0"/>
          </a:p>
          <a:p>
            <a:r>
              <a:rPr lang="en-CA" dirty="0"/>
              <a:t>This flow chart talks about some of the preprocessing steps I had to take, data quality issues encountered and how I resolved them.</a:t>
            </a:r>
          </a:p>
          <a:p>
            <a:endParaRPr lang="en-CA" dirty="0"/>
          </a:p>
          <a:p>
            <a:r>
              <a:rPr lang="en-CA" dirty="0"/>
              <a:t>Dataset Originally consisted of 6.9k rows and 15 columns</a:t>
            </a:r>
          </a:p>
          <a:p>
            <a:endParaRPr lang="en-CA" dirty="0"/>
          </a:p>
          <a:p>
            <a:r>
              <a:rPr lang="en-CA" dirty="0"/>
              <a:t>On the right, you can see some of the important features in the dataset like Make, Model, Vehicle Class, combined fuel consumption co2 emissions and smog rating</a:t>
            </a:r>
          </a:p>
          <a:p>
            <a:endParaRPr lang="en-CA" dirty="0"/>
          </a:p>
          <a:p>
            <a:r>
              <a:rPr lang="en-CA" dirty="0"/>
              <a:t>I selected the features based on domain knowledge, chi 2 test, correlation matrix and VIF analysis for multicollinearity between numeric columns and finally backward feature selection</a:t>
            </a:r>
          </a:p>
          <a:p>
            <a:endParaRPr lang="en-CA" dirty="0"/>
          </a:p>
          <a:p>
            <a:r>
              <a:rPr lang="en-CA" dirty="0"/>
              <a:t>============================================================</a:t>
            </a:r>
          </a:p>
          <a:p>
            <a:r>
              <a:rPr lang="en-CA" dirty="0"/>
              <a:t>Fuel consumption rating data was in several files so I had stack </a:t>
            </a:r>
            <a:r>
              <a:rPr lang="en-CA" dirty="0" err="1"/>
              <a:t>dataframes</a:t>
            </a:r>
            <a:r>
              <a:rPr lang="en-CA" dirty="0"/>
              <a:t> after importing.</a:t>
            </a:r>
          </a:p>
          <a:p>
            <a:endParaRPr lang="en-CA" dirty="0"/>
          </a:p>
          <a:p>
            <a:r>
              <a:rPr lang="en-CA" dirty="0"/>
              <a:t>I also had 2 different datasets for prices and had to merge their prices by mean and grouping them by Model, Make and Year.</a:t>
            </a:r>
          </a:p>
          <a:p>
            <a:endParaRPr lang="en-CA" dirty="0"/>
          </a:p>
          <a:p>
            <a:r>
              <a:rPr lang="en-CA" dirty="0"/>
              <a:t>Data quality issues I encountered </a:t>
            </a:r>
          </a:p>
          <a:p>
            <a:r>
              <a:rPr lang="en-CA" dirty="0"/>
              <a:t>- In the first dataset some prices for cars did not make sense as they were in 100s so I had to drop them</a:t>
            </a:r>
          </a:p>
          <a:p>
            <a:r>
              <a:rPr lang="en-CA" dirty="0"/>
              <a:t>- Second dataset didn’t have any issues</a:t>
            </a:r>
          </a:p>
          <a:p>
            <a:r>
              <a:rPr lang="en-CA" dirty="0"/>
              <a:t>- however after merging the prices data I noticed that some vehicles were overpriced for their model’s years so I looked into those and fixed them</a:t>
            </a:r>
          </a:p>
          <a:p>
            <a:endParaRPr lang="en-CA" dirty="0"/>
          </a:p>
          <a:p>
            <a:r>
              <a:rPr lang="en-CA" dirty="0"/>
              <a:t>Talk about feature selection</a:t>
            </a:r>
          </a:p>
        </p:txBody>
      </p:sp>
      <p:sp>
        <p:nvSpPr>
          <p:cNvPr id="4" name="Slide Number Placeholder 3"/>
          <p:cNvSpPr>
            <a:spLocks noGrp="1"/>
          </p:cNvSpPr>
          <p:nvPr>
            <p:ph type="sldNum" sz="quarter" idx="5"/>
          </p:nvPr>
        </p:nvSpPr>
        <p:spPr/>
        <p:txBody>
          <a:bodyPr/>
          <a:lstStyle/>
          <a:p>
            <a:fld id="{8A654294-3D99-485B-BA09-037EE7797EAA}" type="slidenum">
              <a:rPr lang="en-CA" smtClean="0"/>
              <a:t>5</a:t>
            </a:fld>
            <a:endParaRPr lang="en-CA"/>
          </a:p>
        </p:txBody>
      </p:sp>
    </p:spTree>
    <p:extLst>
      <p:ext uri="{BB962C8B-B14F-4D97-AF65-F5344CB8AC3E}">
        <p14:creationId xmlns:p14="http://schemas.microsoft.com/office/powerpoint/2010/main" val="72054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Rating are 1-10 10 being the best hence in descending order, for fuel consumption in ascending order </a:t>
            </a:r>
            <a:r>
              <a:rPr lang="en-CA" dirty="0" err="1"/>
              <a:t>cux</a:t>
            </a:r>
            <a:r>
              <a:rPr lang="en-CA" dirty="0"/>
              <a:t> lower means best here.</a:t>
            </a:r>
          </a:p>
          <a:p>
            <a:r>
              <a:rPr lang="en-CA" dirty="0"/>
              <a:t>Weighted score was calculated to rank these. </a:t>
            </a:r>
          </a:p>
          <a:p>
            <a:r>
              <a:rPr lang="en-CA" dirty="0"/>
              <a:t>- for Smog &amp; CO2 Ratings it was calculated based on:</a:t>
            </a:r>
          </a:p>
          <a:p>
            <a:r>
              <a:rPr lang="en-CA" dirty="0"/>
              <a:t>	- median, 75% and IQR</a:t>
            </a:r>
          </a:p>
          <a:p>
            <a:r>
              <a:rPr lang="en-CA" dirty="0"/>
              <a:t>	- 2, 2, 3</a:t>
            </a:r>
          </a:p>
          <a:p>
            <a:r>
              <a:rPr lang="en-CA" dirty="0"/>
              <a:t>- for fuel cons it was calculated based on</a:t>
            </a:r>
          </a:p>
          <a:p>
            <a:r>
              <a:rPr lang="en-CA" dirty="0"/>
              <a:t>	- median, 25% and IQR</a:t>
            </a:r>
          </a:p>
          <a:p>
            <a:r>
              <a:rPr lang="en-CA" dirty="0"/>
              <a:t>	- 2, 2, 3</a:t>
            </a:r>
          </a:p>
        </p:txBody>
      </p:sp>
      <p:sp>
        <p:nvSpPr>
          <p:cNvPr id="4" name="Slide Number Placeholder 3"/>
          <p:cNvSpPr>
            <a:spLocks noGrp="1"/>
          </p:cNvSpPr>
          <p:nvPr>
            <p:ph type="sldNum" sz="quarter" idx="5"/>
          </p:nvPr>
        </p:nvSpPr>
        <p:spPr/>
        <p:txBody>
          <a:bodyPr/>
          <a:lstStyle/>
          <a:p>
            <a:fld id="{8A654294-3D99-485B-BA09-037EE7797EAA}" type="slidenum">
              <a:rPr lang="en-CA" smtClean="0"/>
              <a:t>6</a:t>
            </a:fld>
            <a:endParaRPr lang="en-CA"/>
          </a:p>
        </p:txBody>
      </p:sp>
    </p:spTree>
    <p:extLst>
      <p:ext uri="{BB962C8B-B14F-4D97-AF65-F5344CB8AC3E}">
        <p14:creationId xmlns:p14="http://schemas.microsoft.com/office/powerpoint/2010/main" val="919799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silhouette score is a performance metrics to determine efficiency of the clusters formed by the model</a:t>
            </a:r>
          </a:p>
          <a:p>
            <a:endParaRPr lang="en-CA" dirty="0"/>
          </a:p>
          <a:p>
            <a:r>
              <a:rPr lang="en-CA" dirty="0"/>
              <a:t>- As u can see </a:t>
            </a:r>
            <a:r>
              <a:rPr lang="en-CA" dirty="0" err="1"/>
              <a:t>Kmeans</a:t>
            </a:r>
            <a:r>
              <a:rPr lang="en-CA" dirty="0"/>
              <a:t> is only able to perform well with 420 clusters which isn’t practical as the objective is to determine green vehicles from non green ones. While initially that made sense as these 3 features varied by vehicle classes.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Seeing 2 clusters from </a:t>
            </a:r>
            <a:r>
              <a:rPr lang="en-CA" dirty="0" err="1"/>
              <a:t>DBScan</a:t>
            </a:r>
            <a:r>
              <a:rPr lang="en-CA" dirty="0"/>
              <a:t> gave me the idea that perhaps it really all just boils down to 3 features. </a:t>
            </a:r>
          </a:p>
          <a:p>
            <a:r>
              <a:rPr lang="en-CA" dirty="0"/>
              <a:t>Those 3 features are:</a:t>
            </a:r>
          </a:p>
          <a:p>
            <a:r>
              <a:rPr lang="en-CA" dirty="0"/>
              <a:t>	- Combined fuel consumption </a:t>
            </a:r>
          </a:p>
          <a:p>
            <a:r>
              <a:rPr lang="en-CA" dirty="0"/>
              <a:t>	- CO2 emissions</a:t>
            </a:r>
          </a:p>
          <a:p>
            <a:r>
              <a:rPr lang="en-CA" dirty="0"/>
              <a:t>	- Smog Rating</a:t>
            </a:r>
          </a:p>
          <a:p>
            <a:endParaRPr lang="en-CA" dirty="0"/>
          </a:p>
          <a:p>
            <a:r>
              <a:rPr lang="en-CA" dirty="0"/>
              <a:t>- So I tried again with just these 3 features and was able to yield silhouette score of 0.73 out of 1 which shows higher performance.</a:t>
            </a:r>
          </a:p>
          <a:p>
            <a:r>
              <a:rPr lang="en-CA" b="1" dirty="0"/>
              <a:t>NEXT ARROW KEY</a:t>
            </a:r>
          </a:p>
          <a:p>
            <a:r>
              <a:rPr lang="en-CA" dirty="0"/>
              <a:t>- </a:t>
            </a:r>
            <a:r>
              <a:rPr lang="en-CA" b="1" dirty="0"/>
              <a:t>Now does this clustering makes sense? </a:t>
            </a:r>
            <a:r>
              <a:rPr lang="en-CA" dirty="0"/>
              <a:t>Well a </a:t>
            </a:r>
            <a:r>
              <a:rPr lang="en-CA" b="1" dirty="0"/>
              <a:t>green vehicle is a vehicle with low Fuel Consumption and co2 emissions and high smog rating</a:t>
            </a:r>
            <a:r>
              <a:rPr lang="en-CA" dirty="0"/>
              <a:t>. Recall that smog rating was on a scale of 1-10 where 10 meant best, u see a diff scale here as I applied standard scalar for modeling. </a:t>
            </a:r>
          </a:p>
          <a:p>
            <a:r>
              <a:rPr lang="en-CA" dirty="0"/>
              <a:t>	- And as u can see here the red cluster lies in the area with high fuel consumption and co2 emissions and low smog rating</a:t>
            </a:r>
          </a:p>
          <a:p>
            <a:r>
              <a:rPr lang="en-CA" dirty="0"/>
              <a:t>	- Also u may be wondering why some of the green vehicles lie below 0 for smog rating, shouldn’t they be part of red cluster? </a:t>
            </a:r>
          </a:p>
          <a:p>
            <a:r>
              <a:rPr lang="en-CA" dirty="0"/>
              <a:t>		- well it is because most of these still lie in the lower ranges of fuel consumption and co2 emissions and based on my experiments it seems that these 2 features have higher feature importance compared to smog rating.</a:t>
            </a:r>
          </a:p>
          <a:p>
            <a:endParaRPr lang="en-CA" dirty="0"/>
          </a:p>
          <a:p>
            <a:r>
              <a:rPr lang="en-CA" dirty="0"/>
              <a:t>- </a:t>
            </a:r>
            <a:r>
              <a:rPr lang="en-CA" b="1" dirty="0"/>
              <a:t>Now you may be wondering why there are more green vehicles than non-green vehicles. </a:t>
            </a:r>
            <a:r>
              <a:rPr lang="en-CA" dirty="0"/>
              <a:t>That’s actually due to imbalance in the dataset I was working with.</a:t>
            </a:r>
          </a:p>
          <a:p>
            <a:r>
              <a:rPr lang="en-CA" dirty="0"/>
              <a:t>- And u may also be wondering why vehicles in the green cluster below 0 for smog rating aren’t part of the red cluster i.e. the non green vehicles.</a:t>
            </a:r>
          </a:p>
          <a:p>
            <a:r>
              <a:rPr lang="en-CA" dirty="0"/>
              <a:t>	- </a:t>
            </a:r>
            <a:r>
              <a:rPr lang="en-CA" b="1" dirty="0"/>
              <a:t>USED NEXT ARROW KEY</a:t>
            </a:r>
            <a:endParaRPr lang="en-CA" dirty="0"/>
          </a:p>
          <a:p>
            <a:r>
              <a:rPr lang="en-CA" dirty="0"/>
              <a:t>	- I was wondering the same and tried remodeling using </a:t>
            </a:r>
            <a:r>
              <a:rPr lang="en-CA" dirty="0" err="1"/>
              <a:t>dbscan</a:t>
            </a:r>
            <a:r>
              <a:rPr lang="en-CA" dirty="0"/>
              <a:t> again, and noticed that while this model does classify vehicles below 0 for smog rating as not green if I look at the bird’s eye view of the clusters most of these red clusters lie within green range i.e. low fuel consumption and co2 emissions</a:t>
            </a:r>
          </a:p>
          <a:p>
            <a:r>
              <a:rPr lang="en-CA" dirty="0"/>
              <a:t>		- which tells me that fuel consumption and co2 emissions have higher feature importance compared to smog rating</a:t>
            </a:r>
          </a:p>
          <a:p>
            <a:r>
              <a:rPr lang="en-CA" dirty="0"/>
              <a:t>		- and as u can tell this model has a much lower score compared to </a:t>
            </a:r>
            <a:r>
              <a:rPr lang="en-CA" dirty="0" err="1"/>
              <a:t>othe</a:t>
            </a:r>
            <a:r>
              <a:rPr lang="en-CA" dirty="0"/>
              <a:t> one I showed u earlier</a:t>
            </a:r>
          </a:p>
          <a:p>
            <a:endParaRPr lang="en-CA" dirty="0"/>
          </a:p>
          <a:p>
            <a:r>
              <a:rPr lang="en-CA" dirty="0"/>
              <a:t>========================================================================================================================================= </a:t>
            </a:r>
          </a:p>
          <a:p>
            <a:endParaRPr lang="en-CA" dirty="0"/>
          </a:p>
          <a:p>
            <a:r>
              <a:rPr lang="en-CA" dirty="0"/>
              <a:t>- cluster separation is very clear from all angles</a:t>
            </a:r>
          </a:p>
          <a:p>
            <a:endParaRPr lang="en-CA" dirty="0"/>
          </a:p>
          <a:p>
            <a:r>
              <a:rPr lang="en-CA" dirty="0"/>
              <a:t>- So what does it mean by a green vehicle? Green vehicle is a vehicle with low fuel consumption and co2 emissions and high smog rating</a:t>
            </a:r>
          </a:p>
          <a:p>
            <a:r>
              <a:rPr lang="en-CA" dirty="0"/>
              <a:t>=========================================================================================================================================</a:t>
            </a:r>
          </a:p>
          <a:p>
            <a:r>
              <a:rPr lang="en-CA" dirty="0"/>
              <a:t>Combined Fuel consumption range: 4 – 26</a:t>
            </a:r>
          </a:p>
          <a:p>
            <a:r>
              <a:rPr lang="en-CA" dirty="0"/>
              <a:t>CO2 emissions range--------------</a:t>
            </a:r>
            <a:r>
              <a:rPr lang="en-CA" dirty="0">
                <a:sym typeface="Wingdings" panose="05000000000000000000" pitchFamily="2" charset="2"/>
              </a:rPr>
              <a:t> 94-608</a:t>
            </a:r>
          </a:p>
          <a:p>
            <a:r>
              <a:rPr lang="en-CA" dirty="0">
                <a:sym typeface="Wingdings" panose="05000000000000000000" pitchFamily="2" charset="2"/>
              </a:rPr>
              <a:t>Smog rating-----------------------  1 - 10</a:t>
            </a:r>
            <a:endParaRPr lang="en-CA" dirty="0"/>
          </a:p>
        </p:txBody>
      </p:sp>
      <p:sp>
        <p:nvSpPr>
          <p:cNvPr id="4" name="Slide Number Placeholder 3"/>
          <p:cNvSpPr>
            <a:spLocks noGrp="1"/>
          </p:cNvSpPr>
          <p:nvPr>
            <p:ph type="sldNum" sz="quarter" idx="5"/>
          </p:nvPr>
        </p:nvSpPr>
        <p:spPr/>
        <p:txBody>
          <a:bodyPr/>
          <a:lstStyle/>
          <a:p>
            <a:fld id="{8A654294-3D99-485B-BA09-037EE7797EAA}" type="slidenum">
              <a:rPr lang="en-CA" smtClean="0"/>
              <a:t>7</a:t>
            </a:fld>
            <a:endParaRPr lang="en-CA"/>
          </a:p>
        </p:txBody>
      </p:sp>
    </p:spTree>
    <p:extLst>
      <p:ext uri="{BB962C8B-B14F-4D97-AF65-F5344CB8AC3E}">
        <p14:creationId xmlns:p14="http://schemas.microsoft.com/office/powerpoint/2010/main" val="3052039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silhouette score is a performance metrics to determine efficiency of the clusters formed by the model</a:t>
            </a:r>
          </a:p>
          <a:p>
            <a:endParaRPr lang="en-CA" dirty="0"/>
          </a:p>
          <a:p>
            <a:r>
              <a:rPr lang="en-CA" dirty="0"/>
              <a:t>- As u can see </a:t>
            </a:r>
            <a:r>
              <a:rPr lang="en-CA" dirty="0" err="1"/>
              <a:t>DBScan</a:t>
            </a:r>
            <a:r>
              <a:rPr lang="en-CA" dirty="0"/>
              <a:t> is only able to perform well with 420 clusters which isn’t practical as the objective is to determine green vehicles from non green ones. While initially that made sense as these 3 features varied by vehicle classes.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Seeing 2 clusters from </a:t>
            </a:r>
            <a:r>
              <a:rPr lang="en-CA" dirty="0" err="1"/>
              <a:t>DBScan</a:t>
            </a:r>
            <a:r>
              <a:rPr lang="en-CA" dirty="0"/>
              <a:t> gave me the idea that perhaps it really all just boils down to 3 features. </a:t>
            </a:r>
          </a:p>
          <a:p>
            <a:r>
              <a:rPr lang="en-CA" dirty="0"/>
              <a:t>Those 3 features are:</a:t>
            </a:r>
          </a:p>
          <a:p>
            <a:r>
              <a:rPr lang="en-CA" dirty="0"/>
              <a:t>	- Combined fuel consumption </a:t>
            </a:r>
          </a:p>
          <a:p>
            <a:r>
              <a:rPr lang="en-CA" dirty="0"/>
              <a:t>	- CO2 emissions</a:t>
            </a:r>
          </a:p>
          <a:p>
            <a:r>
              <a:rPr lang="en-CA" dirty="0"/>
              <a:t>	- Smog Rating</a:t>
            </a:r>
          </a:p>
          <a:p>
            <a:endParaRPr lang="en-CA" dirty="0"/>
          </a:p>
          <a:p>
            <a:r>
              <a:rPr lang="en-CA" dirty="0"/>
              <a:t>- So I tried again with just these 3 features and was able to yield silhouette score of 0.73 out of 1 which shows high performance.</a:t>
            </a:r>
          </a:p>
          <a:p>
            <a:endParaRPr lang="en-CA" dirty="0"/>
          </a:p>
          <a:p>
            <a:r>
              <a:rPr lang="en-CA" dirty="0"/>
              <a:t>- </a:t>
            </a:r>
            <a:r>
              <a:rPr lang="en-CA" b="1" dirty="0"/>
              <a:t>So how do we know if this clustering makes sense? </a:t>
            </a:r>
            <a:r>
              <a:rPr lang="en-CA" dirty="0"/>
              <a:t>Well a </a:t>
            </a:r>
            <a:r>
              <a:rPr lang="en-CA" b="1" dirty="0"/>
              <a:t>green vehicle is a vehicle with low Fuel Consumption and co2 emissions and high smog rating</a:t>
            </a:r>
            <a:r>
              <a:rPr lang="en-CA" dirty="0"/>
              <a:t>. Recall that smog rating was on a scale of 1-10 where 10 meant best, u see a diff scale here as I applied standard scalar for modeling. </a:t>
            </a:r>
          </a:p>
          <a:p>
            <a:r>
              <a:rPr lang="en-CA" dirty="0"/>
              <a:t>	- And as u can see here the red cluster lies in the area with high fuel consumption and co2 emissions and low smog rating</a:t>
            </a:r>
          </a:p>
          <a:p>
            <a:r>
              <a:rPr lang="en-CA" dirty="0"/>
              <a:t>	- Also u may be wondering why some of the green vehicles lie below 0 for smog rating, shouldn’t they be part of red cluster? </a:t>
            </a:r>
          </a:p>
          <a:p>
            <a:r>
              <a:rPr lang="en-CA" dirty="0"/>
              <a:t>		- well it is because most of these still lie in the lower ranges of fuel consumption and co2 emissions and based on my experiments it seems that these 2 features have higher feature importance compared to smog rating.</a:t>
            </a:r>
          </a:p>
          <a:p>
            <a:endParaRPr lang="en-CA" dirty="0"/>
          </a:p>
          <a:p>
            <a:r>
              <a:rPr lang="en-CA" dirty="0"/>
              <a:t>- </a:t>
            </a:r>
            <a:r>
              <a:rPr lang="en-CA" b="1" dirty="0"/>
              <a:t>Now you may be wondering why there are more green vehicles than non-green vehicles. </a:t>
            </a:r>
            <a:r>
              <a:rPr lang="en-CA" dirty="0"/>
              <a:t>That’s actually due to imbalance in the dataset I was working with.</a:t>
            </a:r>
          </a:p>
          <a:p>
            <a:r>
              <a:rPr lang="en-CA" dirty="0"/>
              <a:t>- And u may also be wondering why vehicles in the green cluster below 0 for smog rating aren’t part of the red cluster i.e. the non green vehicles.</a:t>
            </a:r>
          </a:p>
          <a:p>
            <a:r>
              <a:rPr lang="en-CA" dirty="0"/>
              <a:t>	- </a:t>
            </a:r>
            <a:r>
              <a:rPr lang="en-CA" b="1" dirty="0"/>
              <a:t>USED NEXT ARROW KEY</a:t>
            </a:r>
            <a:endParaRPr lang="en-CA" dirty="0"/>
          </a:p>
          <a:p>
            <a:r>
              <a:rPr lang="en-CA" dirty="0"/>
              <a:t>	- I was wondering the same and tried remodeling using </a:t>
            </a:r>
            <a:r>
              <a:rPr lang="en-CA" dirty="0" err="1"/>
              <a:t>dbscan</a:t>
            </a:r>
            <a:r>
              <a:rPr lang="en-CA" dirty="0"/>
              <a:t> again, and noticed that while this model does classify vehicles below 0 for smog rating as not green if I look at the bird’s eye view of the clusters most of these red clusters lie within green range i.e. low fuel consumption and co2 emissions</a:t>
            </a:r>
          </a:p>
          <a:p>
            <a:r>
              <a:rPr lang="en-CA" dirty="0"/>
              <a:t>		- which tells me that fuel consumption and co2 emissions have higher feature importance compared to smog rating</a:t>
            </a:r>
          </a:p>
          <a:p>
            <a:r>
              <a:rPr lang="en-CA" dirty="0"/>
              <a:t>		- and as u can tell this model has a much lower score compared to </a:t>
            </a:r>
            <a:r>
              <a:rPr lang="en-CA" dirty="0" err="1"/>
              <a:t>othe</a:t>
            </a:r>
            <a:r>
              <a:rPr lang="en-CA" dirty="0"/>
              <a:t> one I showed u earlier</a:t>
            </a:r>
          </a:p>
          <a:p>
            <a:endParaRPr lang="en-CA" dirty="0"/>
          </a:p>
          <a:p>
            <a:r>
              <a:rPr lang="en-CA" dirty="0"/>
              <a:t>========================================================================================================================================= </a:t>
            </a:r>
          </a:p>
          <a:p>
            <a:endParaRPr lang="en-CA" dirty="0"/>
          </a:p>
          <a:p>
            <a:r>
              <a:rPr lang="en-CA" dirty="0"/>
              <a:t>- cluster separation is very clear from all angles</a:t>
            </a:r>
          </a:p>
          <a:p>
            <a:endParaRPr lang="en-CA" dirty="0"/>
          </a:p>
          <a:p>
            <a:r>
              <a:rPr lang="en-CA" dirty="0"/>
              <a:t>- So what does it mean by a green vehicle? Green vehicle is a vehicle with low fuel consumption and co2 emissions and high smog rating</a:t>
            </a:r>
          </a:p>
        </p:txBody>
      </p:sp>
      <p:sp>
        <p:nvSpPr>
          <p:cNvPr id="4" name="Slide Number Placeholder 3"/>
          <p:cNvSpPr>
            <a:spLocks noGrp="1"/>
          </p:cNvSpPr>
          <p:nvPr>
            <p:ph type="sldNum" sz="quarter" idx="5"/>
          </p:nvPr>
        </p:nvSpPr>
        <p:spPr/>
        <p:txBody>
          <a:bodyPr/>
          <a:lstStyle/>
          <a:p>
            <a:fld id="{8A654294-3D99-485B-BA09-037EE7797EAA}" type="slidenum">
              <a:rPr lang="en-CA" smtClean="0"/>
              <a:t>8</a:t>
            </a:fld>
            <a:endParaRPr lang="en-CA"/>
          </a:p>
        </p:txBody>
      </p:sp>
    </p:spTree>
    <p:extLst>
      <p:ext uri="{BB962C8B-B14F-4D97-AF65-F5344CB8AC3E}">
        <p14:creationId xmlns:p14="http://schemas.microsoft.com/office/powerpoint/2010/main" val="2531675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Model visualization with white background are of </a:t>
            </a:r>
            <a:r>
              <a:rPr lang="en-CA" dirty="0" err="1"/>
              <a:t>DBScan</a:t>
            </a:r>
            <a:r>
              <a:rPr lang="en-CA" dirty="0"/>
              <a:t> model with silhouette score of 0.72877</a:t>
            </a:r>
          </a:p>
          <a:p>
            <a:endParaRPr lang="en-CA" dirty="0"/>
          </a:p>
          <a:p>
            <a:r>
              <a:rPr lang="en-CA" dirty="0"/>
              <a:t>- Model visualization with grey background are of </a:t>
            </a:r>
            <a:r>
              <a:rPr lang="en-CA" dirty="0" err="1"/>
              <a:t>DBScan</a:t>
            </a:r>
            <a:r>
              <a:rPr lang="en-CA" dirty="0"/>
              <a:t> model with silhouette score of 0.36285</a:t>
            </a:r>
          </a:p>
          <a:p>
            <a:endParaRPr lang="en-CA" dirty="0"/>
          </a:p>
          <a:p>
            <a:r>
              <a:rPr lang="en-CA" dirty="0"/>
              <a:t>- As you can see the model at the bottom did cluster with almost an equal separation however, if you see the bird’s eye images most of the red clusters lies in the greener segment because they have both fuel consumption and co2 emissions values low, mainly</a:t>
            </a:r>
          </a:p>
          <a:p>
            <a:r>
              <a:rPr lang="en-CA" dirty="0"/>
              <a:t>	- this tells me 2 things:</a:t>
            </a:r>
          </a:p>
          <a:p>
            <a:r>
              <a:rPr lang="en-CA" dirty="0"/>
              <a:t>		- that  Fuel consumption and CO2 emissions have a higher feature importance compared to smog rating for determining whether the vehicles are green or not green</a:t>
            </a:r>
          </a:p>
        </p:txBody>
      </p:sp>
      <p:sp>
        <p:nvSpPr>
          <p:cNvPr id="4" name="Slide Number Placeholder 3"/>
          <p:cNvSpPr>
            <a:spLocks noGrp="1"/>
          </p:cNvSpPr>
          <p:nvPr>
            <p:ph type="sldNum" sz="quarter" idx="5"/>
          </p:nvPr>
        </p:nvSpPr>
        <p:spPr/>
        <p:txBody>
          <a:bodyPr/>
          <a:lstStyle/>
          <a:p>
            <a:fld id="{8A654294-3D99-485B-BA09-037EE7797EAA}" type="slidenum">
              <a:rPr lang="en-CA" smtClean="0"/>
              <a:t>9</a:t>
            </a:fld>
            <a:endParaRPr lang="en-CA"/>
          </a:p>
        </p:txBody>
      </p:sp>
    </p:spTree>
    <p:extLst>
      <p:ext uri="{BB962C8B-B14F-4D97-AF65-F5344CB8AC3E}">
        <p14:creationId xmlns:p14="http://schemas.microsoft.com/office/powerpoint/2010/main" val="8166799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Finally I am able to make a recommender system that recommends green vehicles to users based on their budget allowing them to be environmentally responsible.</a:t>
            </a:r>
          </a:p>
        </p:txBody>
      </p:sp>
      <p:sp>
        <p:nvSpPr>
          <p:cNvPr id="4" name="Slide Number Placeholder 3"/>
          <p:cNvSpPr>
            <a:spLocks noGrp="1"/>
          </p:cNvSpPr>
          <p:nvPr>
            <p:ph type="sldNum" sz="quarter" idx="5"/>
          </p:nvPr>
        </p:nvSpPr>
        <p:spPr/>
        <p:txBody>
          <a:bodyPr/>
          <a:lstStyle/>
          <a:p>
            <a:fld id="{8A654294-3D99-485B-BA09-037EE7797EAA}" type="slidenum">
              <a:rPr lang="en-CA" smtClean="0"/>
              <a:t>10</a:t>
            </a:fld>
            <a:endParaRPr lang="en-CA"/>
          </a:p>
        </p:txBody>
      </p:sp>
    </p:spTree>
    <p:extLst>
      <p:ext uri="{BB962C8B-B14F-4D97-AF65-F5344CB8AC3E}">
        <p14:creationId xmlns:p14="http://schemas.microsoft.com/office/powerpoint/2010/main" val="1571946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8A654294-3D99-485B-BA09-037EE7797EAA}" type="slidenum">
              <a:rPr lang="en-CA" smtClean="0"/>
              <a:t>11</a:t>
            </a:fld>
            <a:endParaRPr lang="en-CA"/>
          </a:p>
        </p:txBody>
      </p:sp>
    </p:spTree>
    <p:extLst>
      <p:ext uri="{BB962C8B-B14F-4D97-AF65-F5344CB8AC3E}">
        <p14:creationId xmlns:p14="http://schemas.microsoft.com/office/powerpoint/2010/main" val="2331127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D7368D-31D9-8101-473D-CD39E706FD22}"/>
              </a:ext>
              <a:ext uri="{C183D7F6-B498-43B3-948B-1728B52AA6E4}">
                <adec:decorative xmlns:adec="http://schemas.microsoft.com/office/drawing/2017/decorative" val="1"/>
              </a:ext>
            </a:extLst>
          </p:cNvPr>
          <p:cNvSpPr/>
          <p:nvPr/>
        </p:nvSpPr>
        <p:spPr>
          <a:xfrm>
            <a:off x="5796401" y="3378954"/>
            <a:ext cx="6394567" cy="3479046"/>
          </a:xfrm>
          <a:custGeom>
            <a:avLst/>
            <a:gdLst>
              <a:gd name="connsiteX0" fmla="*/ 5171297 w 6394567"/>
              <a:gd name="connsiteY0" fmla="*/ 284 h 3479046"/>
              <a:gd name="connsiteX1" fmla="*/ 6394290 w 6394567"/>
              <a:gd name="connsiteY1" fmla="*/ 430072 h 3479046"/>
              <a:gd name="connsiteX2" fmla="*/ 6394567 w 6394567"/>
              <a:gd name="connsiteY2" fmla="*/ 430316 h 3479046"/>
              <a:gd name="connsiteX3" fmla="*/ 6394567 w 6394567"/>
              <a:gd name="connsiteY3" fmla="*/ 3479046 h 3479046"/>
              <a:gd name="connsiteX4" fmla="*/ 0 w 6394567"/>
              <a:gd name="connsiteY4" fmla="*/ 3479046 h 3479046"/>
              <a:gd name="connsiteX5" fmla="*/ 3916974 w 6394567"/>
              <a:gd name="connsiteY5" fmla="*/ 405504 h 3479046"/>
              <a:gd name="connsiteX6" fmla="*/ 3959456 w 6394567"/>
              <a:gd name="connsiteY6" fmla="*/ 373857 h 3479046"/>
              <a:gd name="connsiteX7" fmla="*/ 5052215 w 6394567"/>
              <a:gd name="connsiteY7" fmla="*/ 1756 h 3479046"/>
              <a:gd name="connsiteX8" fmla="*/ 5171297 w 6394567"/>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C43946B-3F5A-C916-B62B-8D5938EA8285}"/>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5" name="Footer Placeholder 4">
            <a:extLst>
              <a:ext uri="{FF2B5EF4-FFF2-40B4-BE49-F238E27FC236}">
                <a16:creationId xmlns:a16="http://schemas.microsoft.com/office/drawing/2014/main" id="{5986539F-2DB8-FCDA-C884-9C3CD29B8C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AA7B3-5D3B-D493-8F6F-1FEBB8576D62}"/>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375204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50D2E-0561-F284-F89A-AAE3CD09AC24}"/>
              </a:ext>
            </a:extLst>
          </p:cNvPr>
          <p:cNvSpPr>
            <a:spLocks noGrp="1"/>
          </p:cNvSpPr>
          <p:nvPr>
            <p:ph type="title"/>
          </p:nvPr>
        </p:nvSpPr>
        <p:spPr>
          <a:xfrm>
            <a:off x="1066800" y="936841"/>
            <a:ext cx="10239338" cy="95366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657C4C-16EC-2477-6332-830F53011D33}"/>
              </a:ext>
            </a:extLst>
          </p:cNvPr>
          <p:cNvSpPr>
            <a:spLocks noGrp="1"/>
          </p:cNvSpPr>
          <p:nvPr>
            <p:ph type="body" orient="vert" idx="1"/>
          </p:nvPr>
        </p:nvSpPr>
        <p:spPr>
          <a:xfrm>
            <a:off x="1069848" y="2139696"/>
            <a:ext cx="10239338" cy="367768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940D3-6996-1C08-F1AF-87C354657912}"/>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5" name="Footer Placeholder 4">
            <a:extLst>
              <a:ext uri="{FF2B5EF4-FFF2-40B4-BE49-F238E27FC236}">
                <a16:creationId xmlns:a16="http://schemas.microsoft.com/office/drawing/2014/main" id="{4C3676C3-588F-B636-8CE0-AA2CBFBCE9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EF8A9-EB1E-B344-A4B8-B58D0633630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460267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EF3A28-33E4-2796-AE7A-1234569F5CE0}"/>
              </a:ext>
            </a:extLst>
          </p:cNvPr>
          <p:cNvSpPr>
            <a:spLocks noGrp="1"/>
          </p:cNvSpPr>
          <p:nvPr>
            <p:ph type="title" orient="vert"/>
          </p:nvPr>
        </p:nvSpPr>
        <p:spPr>
          <a:xfrm>
            <a:off x="8844950" y="1081177"/>
            <a:ext cx="2508849" cy="463382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D185FC-2BBB-E997-A5CD-F2C6CF6B7C68}"/>
              </a:ext>
            </a:extLst>
          </p:cNvPr>
          <p:cNvSpPr>
            <a:spLocks noGrp="1"/>
          </p:cNvSpPr>
          <p:nvPr>
            <p:ph type="body" orient="vert" idx="1"/>
          </p:nvPr>
        </p:nvSpPr>
        <p:spPr>
          <a:xfrm>
            <a:off x="1066800" y="1081177"/>
            <a:ext cx="7505700" cy="46338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E314B3C-96CD-071C-C2AD-2C7E04F819C0}"/>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5" name="Footer Placeholder 4">
            <a:extLst>
              <a:ext uri="{FF2B5EF4-FFF2-40B4-BE49-F238E27FC236}">
                <a16:creationId xmlns:a16="http://schemas.microsoft.com/office/drawing/2014/main" id="{F5AA2B04-F5E0-C5A3-C77D-6AE9A9E91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155BC2-C712-C4A4-50EC-E10D88344310}"/>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2829046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A4769-9A55-AF9B-4CE4-DFA07E711CF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E45D9E-DBB4-B890-88D5-B4C03599EC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AE15260-1C0B-A965-3114-D7C40D18BDF4}"/>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5" name="Footer Placeholder 4">
            <a:extLst>
              <a:ext uri="{FF2B5EF4-FFF2-40B4-BE49-F238E27FC236}">
                <a16:creationId xmlns:a16="http://schemas.microsoft.com/office/drawing/2014/main" id="{19AAF4D1-0334-3F24-69B4-06C7BD742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8BA76D-3B8B-429D-9B32-54D6A6297C0A}"/>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562842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D8D9C414-4A2F-78AF-ED60-6130D4C563B3}"/>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13410AE4-7FC7-589E-B6D3-0DA7B5FC5CE3}"/>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381CBD-08D9-3C9A-7620-24F2D6404893}"/>
              </a:ext>
            </a:extLst>
          </p:cNvPr>
          <p:cNvSpPr>
            <a:spLocks noGrp="1"/>
          </p:cNvSpPr>
          <p:nvPr>
            <p:ph type="title"/>
          </p:nvPr>
        </p:nvSpPr>
        <p:spPr>
          <a:xfrm>
            <a:off x="1066800" y="1709738"/>
            <a:ext cx="6455434" cy="29812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D5AE2B-1716-CEEC-73F8-E81F59192562}"/>
              </a:ext>
            </a:extLst>
          </p:cNvPr>
          <p:cNvSpPr>
            <a:spLocks noGrp="1"/>
          </p:cNvSpPr>
          <p:nvPr>
            <p:ph type="body" idx="1"/>
          </p:nvPr>
        </p:nvSpPr>
        <p:spPr>
          <a:xfrm>
            <a:off x="1066800" y="4759252"/>
            <a:ext cx="5397260" cy="955748"/>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CF3052-6EE8-979F-04FB-1B8DF81F29B9}"/>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5" name="Footer Placeholder 4">
            <a:extLst>
              <a:ext uri="{FF2B5EF4-FFF2-40B4-BE49-F238E27FC236}">
                <a16:creationId xmlns:a16="http://schemas.microsoft.com/office/drawing/2014/main" id="{7D986285-161A-6869-27C2-0A159C234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ED64F-5DAB-238D-C34A-1DCCB12221D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670120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484D0-7460-7B08-F1EE-96EABE40212A}"/>
              </a:ext>
            </a:extLst>
          </p:cNvPr>
          <p:cNvSpPr>
            <a:spLocks noGrp="1"/>
          </p:cNvSpPr>
          <p:nvPr>
            <p:ph type="title"/>
          </p:nvPr>
        </p:nvSpPr>
        <p:spPr>
          <a:xfrm>
            <a:off x="1066799" y="936841"/>
            <a:ext cx="10092477" cy="95366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80B7F9-8ECB-7079-A11E-51D3903E2B1A}"/>
              </a:ext>
            </a:extLst>
          </p:cNvPr>
          <p:cNvSpPr>
            <a:spLocks noGrp="1"/>
          </p:cNvSpPr>
          <p:nvPr>
            <p:ph sz="half" idx="1"/>
          </p:nvPr>
        </p:nvSpPr>
        <p:spPr>
          <a:xfrm>
            <a:off x="1066800"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4E97161-CAF5-CA48-D814-7ACD43AB99E1}"/>
              </a:ext>
            </a:extLst>
          </p:cNvPr>
          <p:cNvSpPr>
            <a:spLocks noGrp="1"/>
          </p:cNvSpPr>
          <p:nvPr>
            <p:ph sz="half" idx="2"/>
          </p:nvPr>
        </p:nvSpPr>
        <p:spPr>
          <a:xfrm>
            <a:off x="6349795"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23BD680-4E7A-5155-3CAE-6BD44EE8BA83}"/>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6" name="Footer Placeholder 5">
            <a:extLst>
              <a:ext uri="{FF2B5EF4-FFF2-40B4-BE49-F238E27FC236}">
                <a16:creationId xmlns:a16="http://schemas.microsoft.com/office/drawing/2014/main" id="{4F6A152D-EFF2-B3AA-3F25-14E1136734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BD6032-FD7A-BFFD-9BE5-48EDBEFBD147}"/>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193172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47F4D-4855-340E-03F3-4860885EC671}"/>
              </a:ext>
            </a:extLst>
          </p:cNvPr>
          <p:cNvSpPr>
            <a:spLocks noGrp="1"/>
          </p:cNvSpPr>
          <p:nvPr>
            <p:ph type="title"/>
          </p:nvPr>
        </p:nvSpPr>
        <p:spPr>
          <a:xfrm>
            <a:off x="1066800" y="963283"/>
            <a:ext cx="10096500" cy="91600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3CEB472-7426-C288-B5F6-0A1232DCED65}"/>
              </a:ext>
            </a:extLst>
          </p:cNvPr>
          <p:cNvSpPr>
            <a:spLocks noGrp="1"/>
          </p:cNvSpPr>
          <p:nvPr>
            <p:ph type="body" idx="1"/>
          </p:nvPr>
        </p:nvSpPr>
        <p:spPr>
          <a:xfrm>
            <a:off x="1066801" y="1879287"/>
            <a:ext cx="4739628"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194F9C-B6FA-97C3-F618-0CF956CB53B2}"/>
              </a:ext>
            </a:extLst>
          </p:cNvPr>
          <p:cNvSpPr>
            <a:spLocks noGrp="1"/>
          </p:cNvSpPr>
          <p:nvPr>
            <p:ph sz="half" idx="2"/>
          </p:nvPr>
        </p:nvSpPr>
        <p:spPr>
          <a:xfrm>
            <a:off x="1066801" y="2505075"/>
            <a:ext cx="4739628"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F5665C-7910-AFA2-350F-42C06ED5AF47}"/>
              </a:ext>
            </a:extLst>
          </p:cNvPr>
          <p:cNvSpPr>
            <a:spLocks noGrp="1"/>
          </p:cNvSpPr>
          <p:nvPr>
            <p:ph type="body" sz="quarter" idx="3"/>
          </p:nvPr>
        </p:nvSpPr>
        <p:spPr>
          <a:xfrm>
            <a:off x="6400330" y="1879287"/>
            <a:ext cx="4762970"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71352E-1DE0-F0CD-6F81-1D8FF59C2B0D}"/>
              </a:ext>
            </a:extLst>
          </p:cNvPr>
          <p:cNvSpPr>
            <a:spLocks noGrp="1"/>
          </p:cNvSpPr>
          <p:nvPr>
            <p:ph sz="quarter" idx="4"/>
          </p:nvPr>
        </p:nvSpPr>
        <p:spPr>
          <a:xfrm>
            <a:off x="6400330" y="2505075"/>
            <a:ext cx="4762970"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38F7E4-7D9E-4736-3269-4F0C46996125}"/>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8" name="Footer Placeholder 7">
            <a:extLst>
              <a:ext uri="{FF2B5EF4-FFF2-40B4-BE49-F238E27FC236}">
                <a16:creationId xmlns:a16="http://schemas.microsoft.com/office/drawing/2014/main" id="{218386CF-9A84-8D2A-BC47-C951DD9949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80844D-FE1F-49E7-3BBD-527FB72ECD1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685356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691C-93A5-1364-00A9-A470C289F365}"/>
              </a:ext>
            </a:extLst>
          </p:cNvPr>
          <p:cNvSpPr>
            <a:spLocks noGrp="1"/>
          </p:cNvSpPr>
          <p:nvPr>
            <p:ph type="title"/>
          </p:nvPr>
        </p:nvSpPr>
        <p:spPr>
          <a:xfrm>
            <a:off x="1066800" y="1357223"/>
            <a:ext cx="8886884" cy="1043078"/>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6E055BD-4154-B9D1-0B5B-B1E3A06B6B31}"/>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4" name="Footer Placeholder 3">
            <a:extLst>
              <a:ext uri="{FF2B5EF4-FFF2-40B4-BE49-F238E27FC236}">
                <a16:creationId xmlns:a16="http://schemas.microsoft.com/office/drawing/2014/main" id="{0C2A9E4A-03D1-7A8B-233D-014A3248F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CEFC4-D276-DF45-F395-F5BD2EA70114}"/>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891187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12C0AD-76F4-FCE4-2717-0A9AA4351B6D}"/>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3" name="Footer Placeholder 2">
            <a:extLst>
              <a:ext uri="{FF2B5EF4-FFF2-40B4-BE49-F238E27FC236}">
                <a16:creationId xmlns:a16="http://schemas.microsoft.com/office/drawing/2014/main" id="{BE83BB66-3F41-7F1D-5108-B3F679A88E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AA6DA0-07AE-4BE4-B82F-7936D0E3E37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649679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BFB75-C953-0BD0-4E2E-717767426228}"/>
              </a:ext>
            </a:extLst>
          </p:cNvPr>
          <p:cNvSpPr>
            <a:spLocks noGrp="1"/>
          </p:cNvSpPr>
          <p:nvPr>
            <p:ph type="title"/>
          </p:nvPr>
        </p:nvSpPr>
        <p:spPr>
          <a:xfrm>
            <a:off x="1066800" y="770626"/>
            <a:ext cx="3705225" cy="1286774"/>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8E1AA52-60F3-40F2-673B-5848F4253FF0}"/>
              </a:ext>
            </a:extLst>
          </p:cNvPr>
          <p:cNvSpPr>
            <a:spLocks noGrp="1"/>
          </p:cNvSpPr>
          <p:nvPr>
            <p:ph idx="1"/>
          </p:nvPr>
        </p:nvSpPr>
        <p:spPr>
          <a:xfrm>
            <a:off x="5183188" y="1075426"/>
            <a:ext cx="5980112" cy="476837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0167E8-C561-5A72-AED3-442F66DDEE31}"/>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BFED3-7CB3-1B8B-9504-13A121CAD015}"/>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6" name="Footer Placeholder 5">
            <a:extLst>
              <a:ext uri="{FF2B5EF4-FFF2-40B4-BE49-F238E27FC236}">
                <a16:creationId xmlns:a16="http://schemas.microsoft.com/office/drawing/2014/main" id="{152456C9-19A0-4441-B1AF-B7AFBF642F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8898EA-84CC-411C-0012-D314953696B9}"/>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865840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C1E10-1458-2553-05B4-313F7E26D210}"/>
              </a:ext>
            </a:extLst>
          </p:cNvPr>
          <p:cNvSpPr>
            <a:spLocks noGrp="1"/>
          </p:cNvSpPr>
          <p:nvPr>
            <p:ph type="title"/>
          </p:nvPr>
        </p:nvSpPr>
        <p:spPr>
          <a:xfrm>
            <a:off x="1066800" y="782128"/>
            <a:ext cx="3705225" cy="1275272"/>
          </a:xfrm>
        </p:spPr>
        <p:txBody>
          <a:bodyPr anchor="b">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3C0F677-F177-6DED-1920-685B9D9FF254}"/>
              </a:ext>
            </a:extLst>
          </p:cNvPr>
          <p:cNvSpPr>
            <a:spLocks noGrp="1"/>
          </p:cNvSpPr>
          <p:nvPr>
            <p:ph type="pic" idx="1"/>
          </p:nvPr>
        </p:nvSpPr>
        <p:spPr>
          <a:xfrm>
            <a:off x="5183188" y="1143000"/>
            <a:ext cx="5980112"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C4D1CB1-2109-480E-8904-4077C94D6E7D}"/>
              </a:ext>
            </a:extLst>
          </p:cNvPr>
          <p:cNvSpPr>
            <a:spLocks noGrp="1"/>
          </p:cNvSpPr>
          <p:nvPr>
            <p:ph type="body" sz="half" idx="2"/>
          </p:nvPr>
        </p:nvSpPr>
        <p:spPr>
          <a:xfrm>
            <a:off x="1066800" y="2057400"/>
            <a:ext cx="3705225" cy="3657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B0DB38-7CB9-2140-BC21-6D2E7DD0B6B5}"/>
              </a:ext>
            </a:extLst>
          </p:cNvPr>
          <p:cNvSpPr>
            <a:spLocks noGrp="1"/>
          </p:cNvSpPr>
          <p:nvPr>
            <p:ph type="dt" sz="half" idx="10"/>
          </p:nvPr>
        </p:nvSpPr>
        <p:spPr/>
        <p:txBody>
          <a:bodyPr/>
          <a:lstStyle/>
          <a:p>
            <a:fld id="{1E351CED-465B-40B5-ADCE-957C918F227B}" type="datetimeFigureOut">
              <a:rPr lang="en-US" smtClean="0"/>
              <a:t>10/16/2023</a:t>
            </a:fld>
            <a:endParaRPr lang="en-US"/>
          </a:p>
        </p:txBody>
      </p:sp>
      <p:sp>
        <p:nvSpPr>
          <p:cNvPr id="6" name="Footer Placeholder 5">
            <a:extLst>
              <a:ext uri="{FF2B5EF4-FFF2-40B4-BE49-F238E27FC236}">
                <a16:creationId xmlns:a16="http://schemas.microsoft.com/office/drawing/2014/main" id="{C7B448AD-3B1D-4B5E-CAB9-BB5FD2CDE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EEF53D-CF5A-87A2-E973-3B8CCDEBAA2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169324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1F4A25-A386-9574-775C-E5E5F9FC352A}"/>
              </a:ext>
            </a:extLst>
          </p:cNvPr>
          <p:cNvSpPr>
            <a:spLocks noGrp="1"/>
          </p:cNvSpPr>
          <p:nvPr>
            <p:ph type="title"/>
          </p:nvPr>
        </p:nvSpPr>
        <p:spPr>
          <a:xfrm>
            <a:off x="1066800" y="936841"/>
            <a:ext cx="8886884" cy="95366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4F7885F-2B7B-74DB-9996-E0ACEBC9DB25}"/>
              </a:ext>
            </a:extLst>
          </p:cNvPr>
          <p:cNvSpPr>
            <a:spLocks noGrp="1"/>
          </p:cNvSpPr>
          <p:nvPr>
            <p:ph type="body" idx="1"/>
          </p:nvPr>
        </p:nvSpPr>
        <p:spPr>
          <a:xfrm>
            <a:off x="1069848" y="2139696"/>
            <a:ext cx="8883836" cy="36776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04F519-BA47-2B81-CC1C-7E1F119EC69E}"/>
              </a:ext>
            </a:extLst>
          </p:cNvPr>
          <p:cNvSpPr>
            <a:spLocks noGrp="1"/>
          </p:cNvSpPr>
          <p:nvPr>
            <p:ph type="dt" sz="half" idx="2"/>
          </p:nvPr>
        </p:nvSpPr>
        <p:spPr>
          <a:xfrm rot="5400000">
            <a:off x="10477379" y="4629744"/>
            <a:ext cx="2653508" cy="365125"/>
          </a:xfrm>
          <a:prstGeom prst="rect">
            <a:avLst/>
          </a:prstGeom>
        </p:spPr>
        <p:txBody>
          <a:bodyPr vert="horz" lIns="91440" tIns="45720" rIns="91440" bIns="45720" rtlCol="0" anchor="ctr"/>
          <a:lstStyle>
            <a:lvl1pPr algn="r">
              <a:defRPr sz="900">
                <a:solidFill>
                  <a:schemeClr val="tx1"/>
                </a:solidFill>
              </a:defRPr>
            </a:lvl1pPr>
          </a:lstStyle>
          <a:p>
            <a:fld id="{1E351CED-465B-40B5-ADCE-957C918F227B}" type="datetimeFigureOut">
              <a:rPr lang="en-US" smtClean="0"/>
              <a:t>10/16/2023</a:t>
            </a:fld>
            <a:endParaRPr lang="en-US"/>
          </a:p>
        </p:txBody>
      </p:sp>
      <p:sp>
        <p:nvSpPr>
          <p:cNvPr id="5" name="Footer Placeholder 4">
            <a:extLst>
              <a:ext uri="{FF2B5EF4-FFF2-40B4-BE49-F238E27FC236}">
                <a16:creationId xmlns:a16="http://schemas.microsoft.com/office/drawing/2014/main" id="{BE952D7B-C352-1630-4C3D-7D5983C04D4A}"/>
              </a:ext>
            </a:extLst>
          </p:cNvPr>
          <p:cNvSpPr>
            <a:spLocks noGrp="1"/>
          </p:cNvSpPr>
          <p:nvPr>
            <p:ph type="ftr" sz="quarter" idx="3"/>
          </p:nvPr>
        </p:nvSpPr>
        <p:spPr>
          <a:xfrm>
            <a:off x="8610602" y="6318446"/>
            <a:ext cx="2743198"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F96E04F0-DF9B-480B-CC46-BAE7A81FB7E6}"/>
              </a:ext>
            </a:extLst>
          </p:cNvPr>
          <p:cNvSpPr>
            <a:spLocks noGrp="1"/>
          </p:cNvSpPr>
          <p:nvPr>
            <p:ph type="sldNum" sz="quarter" idx="4"/>
          </p:nvPr>
        </p:nvSpPr>
        <p:spPr>
          <a:xfrm>
            <a:off x="11353800" y="6318446"/>
            <a:ext cx="615696" cy="365125"/>
          </a:xfrm>
          <a:prstGeom prst="rect">
            <a:avLst/>
          </a:prstGeom>
        </p:spPr>
        <p:txBody>
          <a:bodyPr vert="horz" lIns="91440" tIns="45720" rIns="91440" bIns="45720" rtlCol="0" anchor="ctr"/>
          <a:lstStyle>
            <a:lvl1pPr algn="r">
              <a:defRPr sz="1600" b="1">
                <a:solidFill>
                  <a:schemeClr val="tx1"/>
                </a:solidFill>
              </a:defRPr>
            </a:lvl1pPr>
          </a:lstStyle>
          <a:p>
            <a:fld id="{5A33CB2A-1702-4C1D-9CC4-8D472D39F19E}" type="slidenum">
              <a:rPr lang="en-US" smtClean="0"/>
              <a:t>‹#›</a:t>
            </a:fld>
            <a:endParaRPr lang="en-US"/>
          </a:p>
        </p:txBody>
      </p:sp>
    </p:spTree>
    <p:extLst>
      <p:ext uri="{BB962C8B-B14F-4D97-AF65-F5344CB8AC3E}">
        <p14:creationId xmlns:p14="http://schemas.microsoft.com/office/powerpoint/2010/main" val="3660050930"/>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4864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7772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reen-vehicle-recommender-system.streamlit.app/"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13AE4BC-2211-4D4F-3686-2ACF60F9C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oy cars lined up in a row on floor">
            <a:extLst>
              <a:ext uri="{FF2B5EF4-FFF2-40B4-BE49-F238E27FC236}">
                <a16:creationId xmlns:a16="http://schemas.microsoft.com/office/drawing/2014/main" id="{95D4CAE9-8C9E-94A5-014A-2A451077ACCE}"/>
              </a:ext>
            </a:extLst>
          </p:cNvPr>
          <p:cNvPicPr>
            <a:picLocks noChangeAspect="1"/>
          </p:cNvPicPr>
          <p:nvPr/>
        </p:nvPicPr>
        <p:blipFill rotWithShape="1">
          <a:blip r:embed="rId3"/>
          <a:srcRect t="15413"/>
          <a:stretch/>
        </p:blipFill>
        <p:spPr>
          <a:xfrm>
            <a:off x="20" y="10"/>
            <a:ext cx="12191979" cy="6857989"/>
          </a:xfrm>
          <a:prstGeom prst="rect">
            <a:avLst/>
          </a:prstGeom>
        </p:spPr>
      </p:pic>
      <p:sp>
        <p:nvSpPr>
          <p:cNvPr id="11" name="Freeform: Shape 10">
            <a:extLst>
              <a:ext uri="{FF2B5EF4-FFF2-40B4-BE49-F238E27FC236}">
                <a16:creationId xmlns:a16="http://schemas.microsoft.com/office/drawing/2014/main" id="{FDF8B7E8-12B2-753C-7477-05B85D1D0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H="1">
            <a:off x="3729474" y="2822080"/>
            <a:ext cx="8481958" cy="4109294"/>
          </a:xfrm>
          <a:custGeom>
            <a:avLst/>
            <a:gdLst>
              <a:gd name="connsiteX0" fmla="*/ 2129133 w 8481958"/>
              <a:gd name="connsiteY0" fmla="*/ 1770 h 4109294"/>
              <a:gd name="connsiteX1" fmla="*/ 54314 w 8481958"/>
              <a:gd name="connsiteY1" fmla="*/ 918720 h 4109294"/>
              <a:gd name="connsiteX2" fmla="*/ 0 w 8481958"/>
              <a:gd name="connsiteY2" fmla="*/ 978213 h 4109294"/>
              <a:gd name="connsiteX3" fmla="*/ 54654 w 8481958"/>
              <a:gd name="connsiteY3" fmla="*/ 4109294 h 4109294"/>
              <a:gd name="connsiteX4" fmla="*/ 8481958 w 8481958"/>
              <a:gd name="connsiteY4" fmla="*/ 3962195 h 4109294"/>
              <a:gd name="connsiteX5" fmla="*/ 4000639 w 8481958"/>
              <a:gd name="connsiteY5" fmla="*/ 570502 h 4109294"/>
              <a:gd name="connsiteX6" fmla="*/ 3936789 w 8481958"/>
              <a:gd name="connsiteY6" fmla="*/ 524650 h 4109294"/>
              <a:gd name="connsiteX7" fmla="*/ 2305851 w 8481958"/>
              <a:gd name="connsiteY7" fmla="*/ 872 h 4109294"/>
              <a:gd name="connsiteX8" fmla="*/ 2129133 w 8481958"/>
              <a:gd name="connsiteY8" fmla="*/ 1770 h 4109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81958" h="4109294">
                <a:moveTo>
                  <a:pt x="2129133" y="1770"/>
                </a:moveTo>
                <a:cubicBezTo>
                  <a:pt x="1364196" y="27835"/>
                  <a:pt x="614660" y="341491"/>
                  <a:pt x="54314" y="918720"/>
                </a:cubicBezTo>
                <a:lnTo>
                  <a:pt x="0" y="978213"/>
                </a:lnTo>
                <a:lnTo>
                  <a:pt x="54654" y="4109294"/>
                </a:lnTo>
                <a:lnTo>
                  <a:pt x="8481958" y="3962195"/>
                </a:lnTo>
                <a:lnTo>
                  <a:pt x="4000639" y="570502"/>
                </a:lnTo>
                <a:lnTo>
                  <a:pt x="3936789" y="524650"/>
                </a:lnTo>
                <a:cubicBezTo>
                  <a:pt x="3438692" y="185770"/>
                  <a:pt x="2871718" y="14402"/>
                  <a:pt x="2305851" y="872"/>
                </a:cubicBezTo>
                <a:cubicBezTo>
                  <a:pt x="2246907" y="-538"/>
                  <a:pt x="2187974" y="-235"/>
                  <a:pt x="2129133" y="1770"/>
                </a:cubicBezTo>
                <a:close/>
              </a:path>
            </a:pathLst>
          </a:custGeom>
          <a:gradFill>
            <a:gsLst>
              <a:gs pos="18000">
                <a:schemeClr val="bg2">
                  <a:alpha val="79000"/>
                </a:schemeClr>
              </a:gs>
              <a:gs pos="100000">
                <a:schemeClr val="accent1">
                  <a:lumMod val="60000"/>
                  <a:lumOff val="40000"/>
                  <a:alpha val="84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0CC0A38-FF80-093A-68E7-E2238A70202A}"/>
              </a:ext>
            </a:extLst>
          </p:cNvPr>
          <p:cNvSpPr>
            <a:spLocks noGrp="1"/>
          </p:cNvSpPr>
          <p:nvPr>
            <p:ph type="ctrTitle"/>
          </p:nvPr>
        </p:nvSpPr>
        <p:spPr>
          <a:xfrm>
            <a:off x="6673754" y="4385256"/>
            <a:ext cx="4679325" cy="1558341"/>
          </a:xfrm>
        </p:spPr>
        <p:txBody>
          <a:bodyPr anchor="b">
            <a:normAutofit/>
          </a:bodyPr>
          <a:lstStyle/>
          <a:p>
            <a:pPr algn="r">
              <a:lnSpc>
                <a:spcPct val="90000"/>
              </a:lnSpc>
            </a:pPr>
            <a:r>
              <a:rPr lang="en-US" sz="2500"/>
              <a:t>Budget and Environmentally Friendly Car Recommendation System</a:t>
            </a:r>
            <a:endParaRPr lang="en-CA" sz="2500"/>
          </a:p>
        </p:txBody>
      </p:sp>
      <p:sp>
        <p:nvSpPr>
          <p:cNvPr id="3" name="Subtitle 2">
            <a:extLst>
              <a:ext uri="{FF2B5EF4-FFF2-40B4-BE49-F238E27FC236}">
                <a16:creationId xmlns:a16="http://schemas.microsoft.com/office/drawing/2014/main" id="{5E42ABB7-220F-36D7-26C0-29D5818D9BBD}"/>
              </a:ext>
            </a:extLst>
          </p:cNvPr>
          <p:cNvSpPr>
            <a:spLocks noGrp="1"/>
          </p:cNvSpPr>
          <p:nvPr>
            <p:ph type="subTitle" idx="1"/>
          </p:nvPr>
        </p:nvSpPr>
        <p:spPr>
          <a:xfrm>
            <a:off x="8158767" y="3429000"/>
            <a:ext cx="3181436" cy="956256"/>
          </a:xfrm>
        </p:spPr>
        <p:txBody>
          <a:bodyPr anchor="b">
            <a:normAutofit/>
          </a:bodyPr>
          <a:lstStyle/>
          <a:p>
            <a:pPr algn="r"/>
            <a:r>
              <a:rPr lang="en-CA" dirty="0"/>
              <a:t>Sundus Yawar</a:t>
            </a:r>
            <a:endParaRPr lang="en-CA"/>
          </a:p>
        </p:txBody>
      </p:sp>
    </p:spTree>
    <p:extLst>
      <p:ext uri="{BB962C8B-B14F-4D97-AF65-F5344CB8AC3E}">
        <p14:creationId xmlns:p14="http://schemas.microsoft.com/office/powerpoint/2010/main" val="1084890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4D831B86-183D-E0B3-6586-5C637F02FDDD}"/>
              </a:ext>
            </a:extLst>
          </p:cNvPr>
          <p:cNvSpPr txBox="1">
            <a:spLocks/>
          </p:cNvSpPr>
          <p:nvPr/>
        </p:nvSpPr>
        <p:spPr>
          <a:xfrm>
            <a:off x="66676" y="179388"/>
            <a:ext cx="6211185" cy="685006"/>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CA" dirty="0"/>
              <a:t>Demo</a:t>
            </a:r>
          </a:p>
        </p:txBody>
      </p:sp>
      <p:sp>
        <p:nvSpPr>
          <p:cNvPr id="6" name="Text Placeholder 5">
            <a:extLst>
              <a:ext uri="{FF2B5EF4-FFF2-40B4-BE49-F238E27FC236}">
                <a16:creationId xmlns:a16="http://schemas.microsoft.com/office/drawing/2014/main" id="{CB36A39D-6179-2352-9941-196767E8D8D6}"/>
              </a:ext>
            </a:extLst>
          </p:cNvPr>
          <p:cNvSpPr>
            <a:spLocks noGrp="1"/>
          </p:cNvSpPr>
          <p:nvPr>
            <p:ph type="body" idx="1"/>
          </p:nvPr>
        </p:nvSpPr>
        <p:spPr>
          <a:xfrm>
            <a:off x="-6002" y="827937"/>
            <a:ext cx="12198002" cy="585992"/>
          </a:xfrm>
        </p:spPr>
        <p:txBody>
          <a:bodyPr>
            <a:normAutofit/>
          </a:bodyPr>
          <a:lstStyle/>
          <a:p>
            <a:r>
              <a:rPr lang="en-CA" sz="2600" b="1" dirty="0"/>
              <a:t> Demo Link: </a:t>
            </a:r>
            <a:r>
              <a:rPr lang="en-CA" sz="2600" b="1" dirty="0">
                <a:solidFill>
                  <a:schemeClr val="accent1">
                    <a:lumMod val="75000"/>
                  </a:schemeClr>
                </a:solidFill>
                <a:hlinkClick r:id="rId3">
                  <a:extLst>
                    <a:ext uri="{A12FA001-AC4F-418D-AE19-62706E023703}">
                      <ahyp:hlinkClr xmlns:ahyp="http://schemas.microsoft.com/office/drawing/2018/hyperlinkcolor" val="tx"/>
                    </a:ext>
                  </a:extLst>
                </a:hlinkClick>
              </a:rPr>
              <a:t>https://green-vehicle-recommender-system.streamlit.app/</a:t>
            </a:r>
            <a:r>
              <a:rPr lang="en-CA" sz="2600" dirty="0">
                <a:solidFill>
                  <a:schemeClr val="accent1">
                    <a:lumMod val="75000"/>
                  </a:schemeClr>
                </a:solidFill>
              </a:rPr>
              <a:t> </a:t>
            </a:r>
          </a:p>
        </p:txBody>
      </p:sp>
      <p:sp>
        <p:nvSpPr>
          <p:cNvPr id="9" name="TextBox 8">
            <a:extLst>
              <a:ext uri="{FF2B5EF4-FFF2-40B4-BE49-F238E27FC236}">
                <a16:creationId xmlns:a16="http://schemas.microsoft.com/office/drawing/2014/main" id="{5DC2377D-07C3-E29D-37A0-FD401C4626DB}"/>
              </a:ext>
            </a:extLst>
          </p:cNvPr>
          <p:cNvSpPr txBox="1"/>
          <p:nvPr/>
        </p:nvSpPr>
        <p:spPr>
          <a:xfrm>
            <a:off x="0" y="1504473"/>
            <a:ext cx="11946467" cy="1200329"/>
          </a:xfrm>
          <a:prstGeom prst="rect">
            <a:avLst/>
          </a:prstGeom>
          <a:noFill/>
        </p:spPr>
        <p:txBody>
          <a:bodyPr wrap="square" rtlCol="0">
            <a:spAutoFit/>
          </a:bodyPr>
          <a:lstStyle/>
          <a:p>
            <a:r>
              <a:rPr lang="en-CA" dirty="0"/>
              <a:t>- Allows users to easily </a:t>
            </a:r>
            <a:r>
              <a:rPr lang="en-CA" b="1" dirty="0"/>
              <a:t>select fuel based </a:t>
            </a:r>
            <a:r>
              <a:rPr lang="en-CA" b="1" dirty="0">
                <a:solidFill>
                  <a:schemeClr val="accent1">
                    <a:lumMod val="75000"/>
                  </a:schemeClr>
                </a:solidFill>
              </a:rPr>
              <a:t>green vehicle</a:t>
            </a:r>
            <a:r>
              <a:rPr lang="en-CA" dirty="0">
                <a:solidFill>
                  <a:schemeClr val="accent1">
                    <a:lumMod val="75000"/>
                  </a:schemeClr>
                </a:solidFill>
              </a:rPr>
              <a:t> </a:t>
            </a:r>
            <a:r>
              <a:rPr lang="en-CA" dirty="0"/>
              <a:t>based on their </a:t>
            </a:r>
            <a:r>
              <a:rPr lang="en-CA" b="1" dirty="0"/>
              <a:t>budget</a:t>
            </a:r>
            <a:r>
              <a:rPr lang="en-CA" dirty="0"/>
              <a:t> and </a:t>
            </a:r>
            <a:r>
              <a:rPr lang="en-CA" b="1" dirty="0"/>
              <a:t>vehicle type </a:t>
            </a:r>
            <a:r>
              <a:rPr lang="en-CA" dirty="0"/>
              <a:t>they are interested in. </a:t>
            </a:r>
          </a:p>
          <a:p>
            <a:r>
              <a:rPr lang="en-CA" dirty="0"/>
              <a:t>- The results are </a:t>
            </a:r>
            <a:r>
              <a:rPr lang="en-CA" b="1" dirty="0"/>
              <a:t>sorted by Combined Fuel Consumption </a:t>
            </a:r>
            <a:r>
              <a:rPr lang="en-CA" dirty="0"/>
              <a:t>allowing users to see which of the </a:t>
            </a:r>
            <a:r>
              <a:rPr lang="en-CA" b="1" dirty="0"/>
              <a:t>green vehicles have </a:t>
            </a:r>
            <a:r>
              <a:rPr lang="en-CA" b="1" dirty="0">
                <a:solidFill>
                  <a:schemeClr val="accent1">
                    <a:lumMod val="75000"/>
                  </a:schemeClr>
                </a:solidFill>
              </a:rPr>
              <a:t>better fuel efficiency</a:t>
            </a:r>
          </a:p>
        </p:txBody>
      </p:sp>
      <p:pic>
        <p:nvPicPr>
          <p:cNvPr id="11" name="Picture 10">
            <a:extLst>
              <a:ext uri="{FF2B5EF4-FFF2-40B4-BE49-F238E27FC236}">
                <a16:creationId xmlns:a16="http://schemas.microsoft.com/office/drawing/2014/main" id="{1B2F09CD-DD34-8819-76C0-555060AC0BDB}"/>
              </a:ext>
            </a:extLst>
          </p:cNvPr>
          <p:cNvPicPr>
            <a:picLocks noChangeAspect="1"/>
          </p:cNvPicPr>
          <p:nvPr/>
        </p:nvPicPr>
        <p:blipFill>
          <a:blip r:embed="rId4"/>
          <a:stretch>
            <a:fillRect/>
          </a:stretch>
        </p:blipFill>
        <p:spPr>
          <a:xfrm>
            <a:off x="0" y="2954993"/>
            <a:ext cx="12192000" cy="3894428"/>
          </a:xfrm>
          <a:prstGeom prst="rect">
            <a:avLst/>
          </a:prstGeom>
        </p:spPr>
      </p:pic>
    </p:spTree>
    <p:extLst>
      <p:ext uri="{BB962C8B-B14F-4D97-AF65-F5344CB8AC3E}">
        <p14:creationId xmlns:p14="http://schemas.microsoft.com/office/powerpoint/2010/main" val="339951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6">
                                            <p:txEl>
                                              <p:pRg st="0" end="0"/>
                                            </p:txEl>
                                          </p:spTgt>
                                        </p:tgtEl>
                                        <p:attrNameLst>
                                          <p:attrName>r</p:attrName>
                                        </p:attrNameLst>
                                      </p:cBhvr>
                                    </p:animRot>
                                    <p:animRot by="-240000">
                                      <p:cBhvr>
                                        <p:cTn id="7" dur="200" fill="hold">
                                          <p:stCondLst>
                                            <p:cond delay="200"/>
                                          </p:stCondLst>
                                        </p:cTn>
                                        <p:tgtEl>
                                          <p:spTgt spid="6">
                                            <p:txEl>
                                              <p:pRg st="0" end="0"/>
                                            </p:txEl>
                                          </p:spTgt>
                                        </p:tgtEl>
                                        <p:attrNameLst>
                                          <p:attrName>r</p:attrName>
                                        </p:attrNameLst>
                                      </p:cBhvr>
                                    </p:animRot>
                                    <p:animRot by="240000">
                                      <p:cBhvr>
                                        <p:cTn id="8" dur="200" fill="hold">
                                          <p:stCondLst>
                                            <p:cond delay="400"/>
                                          </p:stCondLst>
                                        </p:cTn>
                                        <p:tgtEl>
                                          <p:spTgt spid="6">
                                            <p:txEl>
                                              <p:pRg st="0" end="0"/>
                                            </p:txEl>
                                          </p:spTgt>
                                        </p:tgtEl>
                                        <p:attrNameLst>
                                          <p:attrName>r</p:attrName>
                                        </p:attrNameLst>
                                      </p:cBhvr>
                                    </p:animRot>
                                    <p:animRot by="-240000">
                                      <p:cBhvr>
                                        <p:cTn id="9" dur="200" fill="hold">
                                          <p:stCondLst>
                                            <p:cond delay="600"/>
                                          </p:stCondLst>
                                        </p:cTn>
                                        <p:tgtEl>
                                          <p:spTgt spid="6">
                                            <p:txEl>
                                              <p:pRg st="0" end="0"/>
                                            </p:txEl>
                                          </p:spTgt>
                                        </p:tgtEl>
                                        <p:attrNameLst>
                                          <p:attrName>r</p:attrName>
                                        </p:attrNameLst>
                                      </p:cBhvr>
                                    </p:animRot>
                                    <p:animRot by="120000">
                                      <p:cBhvr>
                                        <p:cTn id="10" dur="200" fill="hold">
                                          <p:stCondLst>
                                            <p:cond delay="800"/>
                                          </p:stCondLst>
                                        </p:cTn>
                                        <p:tgtEl>
                                          <p:spTgt spid="6">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711013-FF16-0080-F93D-0767F928B070}"/>
              </a:ext>
            </a:extLst>
          </p:cNvPr>
          <p:cNvPicPr>
            <a:picLocks noChangeAspect="1"/>
          </p:cNvPicPr>
          <p:nvPr/>
        </p:nvPicPr>
        <p:blipFill>
          <a:blip r:embed="rId3"/>
          <a:stretch>
            <a:fillRect/>
          </a:stretch>
        </p:blipFill>
        <p:spPr>
          <a:xfrm>
            <a:off x="4787460" y="3410060"/>
            <a:ext cx="2430635" cy="2372066"/>
          </a:xfrm>
          <a:prstGeom prst="rect">
            <a:avLst/>
          </a:prstGeom>
          <a:noFill/>
        </p:spPr>
      </p:pic>
      <p:pic>
        <p:nvPicPr>
          <p:cNvPr id="5" name="Picture 4">
            <a:extLst>
              <a:ext uri="{FF2B5EF4-FFF2-40B4-BE49-F238E27FC236}">
                <a16:creationId xmlns:a16="http://schemas.microsoft.com/office/drawing/2014/main" id="{E5FCCA46-460F-DABD-E4B7-FE49613B0030}"/>
              </a:ext>
            </a:extLst>
          </p:cNvPr>
          <p:cNvPicPr>
            <a:picLocks noChangeAspect="1"/>
          </p:cNvPicPr>
          <p:nvPr/>
        </p:nvPicPr>
        <p:blipFill>
          <a:blip r:embed="rId4"/>
          <a:stretch>
            <a:fillRect/>
          </a:stretch>
        </p:blipFill>
        <p:spPr>
          <a:xfrm>
            <a:off x="4876793" y="981740"/>
            <a:ext cx="2251967" cy="2229447"/>
          </a:xfrm>
          <a:prstGeom prst="rect">
            <a:avLst/>
          </a:prstGeom>
          <a:noFill/>
        </p:spPr>
      </p:pic>
      <p:sp>
        <p:nvSpPr>
          <p:cNvPr id="6" name="Rectangle 5">
            <a:extLst>
              <a:ext uri="{FF2B5EF4-FFF2-40B4-BE49-F238E27FC236}">
                <a16:creationId xmlns:a16="http://schemas.microsoft.com/office/drawing/2014/main" id="{E89AF759-87CB-338B-14DB-05B9D1ABEE26}"/>
              </a:ext>
            </a:extLst>
          </p:cNvPr>
          <p:cNvSpPr/>
          <p:nvPr/>
        </p:nvSpPr>
        <p:spPr>
          <a:xfrm>
            <a:off x="0" y="2967335"/>
            <a:ext cx="4682766" cy="923330"/>
          </a:xfrm>
          <a:prstGeom prst="rect">
            <a:avLst/>
          </a:prstGeom>
          <a:noFill/>
        </p:spPr>
        <p:txBody>
          <a:bodyPr wrap="square" lIns="91440" tIns="45720" rIns="91440" bIns="45720">
            <a:spAutoFit/>
          </a:bodyPr>
          <a:lstStyle/>
          <a:p>
            <a:pPr algn="ctr"/>
            <a:r>
              <a:rPr lang="en-US" sz="5400" b="1" cap="none" spc="0" dirty="0">
                <a:ln w="0"/>
                <a:solidFill>
                  <a:schemeClr val="accent1"/>
                </a:solidFill>
                <a:effectLst>
                  <a:outerShdw blurRad="38100" dist="25400" dir="5400000" algn="ctr" rotWithShape="0">
                    <a:srgbClr val="6E747A">
                      <a:alpha val="43000"/>
                    </a:srgbClr>
                  </a:outerShdw>
                </a:effectLst>
              </a:rPr>
              <a:t>Thank You!</a:t>
            </a:r>
          </a:p>
        </p:txBody>
      </p:sp>
      <p:pic>
        <p:nvPicPr>
          <p:cNvPr id="7" name="Picture 2" descr="LinkedIn expands to make job hunting easier » Stuff">
            <a:extLst>
              <a:ext uri="{FF2B5EF4-FFF2-40B4-BE49-F238E27FC236}">
                <a16:creationId xmlns:a16="http://schemas.microsoft.com/office/drawing/2014/main" id="{F1A9E66D-002A-732D-29C5-5B08727FD74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5138" t="36978" r="25278" b="37261"/>
          <a:stretch/>
        </p:blipFill>
        <p:spPr bwMode="auto">
          <a:xfrm>
            <a:off x="8781941" y="1867309"/>
            <a:ext cx="1672383" cy="458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FC32AD3B-5802-1B02-F285-AEB903E4C9B5}"/>
              </a:ext>
            </a:extLst>
          </p:cNvPr>
          <p:cNvPicPr>
            <a:picLocks noChangeAspect="1"/>
          </p:cNvPicPr>
          <p:nvPr/>
        </p:nvPicPr>
        <p:blipFill rotWithShape="1">
          <a:blip r:embed="rId6"/>
          <a:srcRect r="63889" b="90872"/>
          <a:stretch/>
        </p:blipFill>
        <p:spPr>
          <a:xfrm>
            <a:off x="7061025" y="4337872"/>
            <a:ext cx="5147733" cy="541740"/>
          </a:xfrm>
          <a:prstGeom prst="rect">
            <a:avLst/>
          </a:prstGeom>
        </p:spPr>
      </p:pic>
    </p:spTree>
    <p:extLst>
      <p:ext uri="{BB962C8B-B14F-4D97-AF65-F5344CB8AC3E}">
        <p14:creationId xmlns:p14="http://schemas.microsoft.com/office/powerpoint/2010/main" val="1836349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BE3ED84-0D07-1894-CF63-AD8581616A54}"/>
              </a:ext>
            </a:extLst>
          </p:cNvPr>
          <p:cNvSpPr>
            <a:spLocks noGrp="1"/>
          </p:cNvSpPr>
          <p:nvPr>
            <p:ph type="body" idx="1"/>
          </p:nvPr>
        </p:nvSpPr>
        <p:spPr>
          <a:xfrm>
            <a:off x="472289" y="1254176"/>
            <a:ext cx="9948308" cy="955748"/>
          </a:xfrm>
        </p:spPr>
        <p:txBody>
          <a:bodyPr>
            <a:noAutofit/>
          </a:bodyPr>
          <a:lstStyle/>
          <a:p>
            <a:r>
              <a:rPr lang="en-CA" sz="1800" dirty="0"/>
              <a:t>- Opens doors to making environmentally responsible decision within a tight budget given the increased cost of living</a:t>
            </a:r>
          </a:p>
          <a:p>
            <a:r>
              <a:rPr lang="en-CA" sz="1800" dirty="0"/>
              <a:t>	- environmentally friendly i.e. fuel efficient, low CO2 emissions, best smog rating</a:t>
            </a:r>
          </a:p>
          <a:p>
            <a:r>
              <a:rPr lang="en-CA" sz="1800" dirty="0"/>
              <a:t>	- cost efficient i.e. within budget for purchase &amp; fuel efficiency</a:t>
            </a:r>
            <a:br>
              <a:rPr lang="en-CA" sz="1800" dirty="0"/>
            </a:br>
            <a:br>
              <a:rPr lang="en-CA" sz="1800" dirty="0"/>
            </a:br>
            <a:endParaRPr lang="en-CA" sz="1800" dirty="0"/>
          </a:p>
          <a:p>
            <a:endParaRPr lang="en-CA" sz="1800" dirty="0"/>
          </a:p>
        </p:txBody>
      </p:sp>
      <p:sp>
        <p:nvSpPr>
          <p:cNvPr id="4" name="Title 1">
            <a:extLst>
              <a:ext uri="{FF2B5EF4-FFF2-40B4-BE49-F238E27FC236}">
                <a16:creationId xmlns:a16="http://schemas.microsoft.com/office/drawing/2014/main" id="{892243C0-39F7-0D87-BB11-9AE1A6202AE5}"/>
              </a:ext>
            </a:extLst>
          </p:cNvPr>
          <p:cNvSpPr txBox="1">
            <a:spLocks/>
          </p:cNvSpPr>
          <p:nvPr/>
        </p:nvSpPr>
        <p:spPr>
          <a:xfrm>
            <a:off x="325844" y="108941"/>
            <a:ext cx="7767189" cy="793584"/>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pPr>
            <a:r>
              <a:rPr lang="en-US" sz="3600" dirty="0"/>
              <a:t>Non-Technical Overview &amp; Potential Impact</a:t>
            </a:r>
          </a:p>
        </p:txBody>
      </p:sp>
      <p:pic>
        <p:nvPicPr>
          <p:cNvPr id="1028" name="Picture 4" descr="Being Green - Environment Friendly - John Grey Painting">
            <a:extLst>
              <a:ext uri="{FF2B5EF4-FFF2-40B4-BE49-F238E27FC236}">
                <a16:creationId xmlns:a16="http://schemas.microsoft.com/office/drawing/2014/main" id="{4F9FA570-760B-8E65-E340-3F42783112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68396" y="3124587"/>
            <a:ext cx="1678956" cy="16789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bout Blue Electrical Inc - Blue Electrical Inc – Electrical Contractor ...">
            <a:extLst>
              <a:ext uri="{FF2B5EF4-FFF2-40B4-BE49-F238E27FC236}">
                <a16:creationId xmlns:a16="http://schemas.microsoft.com/office/drawing/2014/main" id="{763BAECD-4EE3-65F7-588D-C14BE29379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8854" y="2891223"/>
            <a:ext cx="2402198" cy="240219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nergy Efficiency | Amaze Heaters">
            <a:extLst>
              <a:ext uri="{FF2B5EF4-FFF2-40B4-BE49-F238E27FC236}">
                <a16:creationId xmlns:a16="http://schemas.microsoft.com/office/drawing/2014/main" id="{B8E62E21-EDE2-6627-2E8B-E6B53906CD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9281" r="9062"/>
          <a:stretch/>
        </p:blipFill>
        <p:spPr bwMode="auto">
          <a:xfrm>
            <a:off x="6470617" y="3124586"/>
            <a:ext cx="2550644" cy="167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9792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BE3ED84-0D07-1894-CF63-AD8581616A54}"/>
              </a:ext>
            </a:extLst>
          </p:cNvPr>
          <p:cNvSpPr>
            <a:spLocks noGrp="1"/>
          </p:cNvSpPr>
          <p:nvPr>
            <p:ph type="body" idx="1"/>
          </p:nvPr>
        </p:nvSpPr>
        <p:spPr>
          <a:xfrm>
            <a:off x="459581" y="194396"/>
            <a:ext cx="5397260" cy="955748"/>
          </a:xfrm>
        </p:spPr>
        <p:txBody>
          <a:bodyPr/>
          <a:lstStyle/>
          <a:p>
            <a:endParaRPr lang="en-CA"/>
          </a:p>
        </p:txBody>
      </p:sp>
      <p:pic>
        <p:nvPicPr>
          <p:cNvPr id="2" name="Picture 1">
            <a:extLst>
              <a:ext uri="{FF2B5EF4-FFF2-40B4-BE49-F238E27FC236}">
                <a16:creationId xmlns:a16="http://schemas.microsoft.com/office/drawing/2014/main" id="{5341590B-1DFE-E5F1-9CEE-F99E0416E2D0}"/>
              </a:ext>
            </a:extLst>
          </p:cNvPr>
          <p:cNvPicPr>
            <a:picLocks noChangeAspect="1"/>
          </p:cNvPicPr>
          <p:nvPr/>
        </p:nvPicPr>
        <p:blipFill rotWithShape="1">
          <a:blip r:embed="rId2"/>
          <a:srcRect t="37454" b="6296"/>
          <a:stretch/>
        </p:blipFill>
        <p:spPr>
          <a:xfrm>
            <a:off x="20" y="5948"/>
            <a:ext cx="12191979" cy="6857989"/>
          </a:xfrm>
          <a:prstGeom prst="rect">
            <a:avLst/>
          </a:prstGeom>
          <a:noFill/>
        </p:spPr>
      </p:pic>
      <p:sp>
        <p:nvSpPr>
          <p:cNvPr id="4" name="Title 3">
            <a:extLst>
              <a:ext uri="{FF2B5EF4-FFF2-40B4-BE49-F238E27FC236}">
                <a16:creationId xmlns:a16="http://schemas.microsoft.com/office/drawing/2014/main" id="{D36AB3F8-F113-3FD9-7DF6-1179E2A0D424}"/>
              </a:ext>
            </a:extLst>
          </p:cNvPr>
          <p:cNvSpPr txBox="1">
            <a:spLocks/>
          </p:cNvSpPr>
          <p:nvPr/>
        </p:nvSpPr>
        <p:spPr>
          <a:xfrm>
            <a:off x="0" y="7322"/>
            <a:ext cx="12191980" cy="1392853"/>
          </a:xfrm>
          <a:prstGeom prst="rect">
            <a:avLst/>
          </a:prstGeom>
          <a:solidFill>
            <a:schemeClr val="accent1">
              <a:lumMod val="20000"/>
              <a:lumOff val="80000"/>
            </a:schemeClr>
          </a:solidFill>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gn="ctr"/>
            <a:r>
              <a:rPr lang="en-CA" dirty="0">
                <a:solidFill>
                  <a:schemeClr val="accent1">
                    <a:lumMod val="75000"/>
                  </a:schemeClr>
                </a:solidFill>
              </a:rPr>
              <a:t>Proposed Vision for Tackling the Problem</a:t>
            </a:r>
          </a:p>
        </p:txBody>
      </p:sp>
      <p:sp>
        <p:nvSpPr>
          <p:cNvPr id="5" name="Text Placeholder 2">
            <a:extLst>
              <a:ext uri="{FF2B5EF4-FFF2-40B4-BE49-F238E27FC236}">
                <a16:creationId xmlns:a16="http://schemas.microsoft.com/office/drawing/2014/main" id="{09324564-426D-1127-0006-849B39F52189}"/>
              </a:ext>
            </a:extLst>
          </p:cNvPr>
          <p:cNvSpPr txBox="1">
            <a:spLocks/>
          </p:cNvSpPr>
          <p:nvPr/>
        </p:nvSpPr>
        <p:spPr>
          <a:xfrm>
            <a:off x="2066306" y="2080799"/>
            <a:ext cx="7843651" cy="3868739"/>
          </a:xfrm>
          <a:prstGeom prst="rect">
            <a:avLst/>
          </a:prstGeom>
          <a:solidFill>
            <a:schemeClr val="accent1">
              <a:lumMod val="20000"/>
              <a:lumOff val="80000"/>
            </a:schemeClr>
          </a:solidFill>
        </p:spPr>
        <p:txBody>
          <a:bodyPr vert="horz" lIns="91440" tIns="45720" rIns="91440" bIns="45720" rtlCol="0">
            <a:no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Neue Haas Grotesk Text Pro" panose="020B05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Font typeface="Neue Haas Grotesk Text Pro" panose="020B05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indent="-342900">
              <a:buFont typeface="Arial" panose="020B0604020202020204" pitchFamily="34" charset="0"/>
              <a:buChar char="•"/>
            </a:pPr>
            <a:r>
              <a:rPr lang="en-CA" sz="1400" dirty="0"/>
              <a:t>The data isn’t labeled for whether the cars in the dataset are green or not. However, it has sufficient information for an unsupervised learning model to detect similarities and cluster similar items together, which can help label the data </a:t>
            </a:r>
            <a:br>
              <a:rPr lang="en-CA" sz="1400" dirty="0"/>
            </a:br>
            <a:endParaRPr lang="en-CA" sz="1400" dirty="0"/>
          </a:p>
          <a:p>
            <a:pPr marL="342900" indent="-342900">
              <a:buFont typeface="Arial" panose="020B0604020202020204" pitchFamily="34" charset="0"/>
              <a:buChar char="•"/>
            </a:pPr>
            <a:r>
              <a:rPr lang="en-CA" sz="1400" dirty="0"/>
              <a:t>Unsupervised Machine Learning Technique to cluster the data for best and worst CO2 rating, Smog rating, Combined fuel consumption rating by Make and Vehicle class</a:t>
            </a:r>
            <a:br>
              <a:rPr lang="en-CA" sz="1400" dirty="0"/>
            </a:br>
            <a:endParaRPr lang="en-CA" sz="1400" dirty="0"/>
          </a:p>
          <a:p>
            <a:pPr marL="342900" indent="-342900">
              <a:buFont typeface="Arial" panose="020B0604020202020204" pitchFamily="34" charset="0"/>
              <a:buChar char="•"/>
            </a:pPr>
            <a:r>
              <a:rPr lang="en-CA" sz="1400" dirty="0"/>
              <a:t>Then will explore the data and label the clusters</a:t>
            </a:r>
            <a:br>
              <a:rPr lang="en-CA" sz="1400" dirty="0"/>
            </a:br>
            <a:endParaRPr lang="en-CA" sz="1400" dirty="0"/>
          </a:p>
          <a:p>
            <a:pPr marL="342900" indent="-342900">
              <a:buFont typeface="Arial" panose="020B0604020202020204" pitchFamily="34" charset="0"/>
              <a:buChar char="•"/>
            </a:pPr>
            <a:r>
              <a:rPr lang="en-CA" sz="1400" dirty="0"/>
              <a:t>Build a website that will allow users to select budget range and vehicle class they are interested in and since the data is labeled now thanks to unsupervised machine learning technique (clustering), it will just filter the data based on user input and recommend greener option within budget selected and vehicle class chosen</a:t>
            </a:r>
          </a:p>
        </p:txBody>
      </p:sp>
    </p:spTree>
    <p:extLst>
      <p:ext uri="{BB962C8B-B14F-4D97-AF65-F5344CB8AC3E}">
        <p14:creationId xmlns:p14="http://schemas.microsoft.com/office/powerpoint/2010/main" val="3668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3AA85120-2515-BCE6-1B48-2A8F2F1E03A8}"/>
              </a:ext>
            </a:extLst>
          </p:cNvPr>
          <p:cNvSpPr txBox="1">
            <a:spLocks/>
          </p:cNvSpPr>
          <p:nvPr/>
        </p:nvSpPr>
        <p:spPr>
          <a:xfrm>
            <a:off x="0" y="15081"/>
            <a:ext cx="12192000" cy="1027905"/>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gn="ctr"/>
            <a:r>
              <a:rPr lang="en-CA" dirty="0"/>
              <a:t>Overview of the Dataset &amp; Preprocessing Procedures</a:t>
            </a:r>
          </a:p>
        </p:txBody>
      </p:sp>
      <p:sp>
        <p:nvSpPr>
          <p:cNvPr id="6" name="Subtitle 12">
            <a:extLst>
              <a:ext uri="{FF2B5EF4-FFF2-40B4-BE49-F238E27FC236}">
                <a16:creationId xmlns:a16="http://schemas.microsoft.com/office/drawing/2014/main" id="{68EC37F8-ED21-CBE7-0743-ECB96086BA93}"/>
              </a:ext>
            </a:extLst>
          </p:cNvPr>
          <p:cNvSpPr txBox="1">
            <a:spLocks/>
          </p:cNvSpPr>
          <p:nvPr/>
        </p:nvSpPr>
        <p:spPr>
          <a:xfrm>
            <a:off x="83544" y="977671"/>
            <a:ext cx="5617648" cy="557507"/>
          </a:xfrm>
          <a:prstGeom prst="rect">
            <a:avLst/>
          </a:prstGeom>
        </p:spPr>
        <p:txBody>
          <a:bodyPr vert="horz" lIns="91440" tIns="45720" rIns="91440" bIns="45720" rtlCol="0" anchor="b">
            <a:normAutofit fontScale="70000" lnSpcReduction="200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Neue Haas Grotesk Text Pro" panose="020B05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Font typeface="Neue Haas Grotesk Text Pro" panose="020B05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b="1" u="sng" dirty="0"/>
              <a:t>6,951 rows and 8 columns; 19 columns after 1 hot encoding</a:t>
            </a:r>
          </a:p>
        </p:txBody>
      </p:sp>
      <p:graphicFrame>
        <p:nvGraphicFramePr>
          <p:cNvPr id="8" name="Table 5">
            <a:extLst>
              <a:ext uri="{FF2B5EF4-FFF2-40B4-BE49-F238E27FC236}">
                <a16:creationId xmlns:a16="http://schemas.microsoft.com/office/drawing/2014/main" id="{F045A51C-F473-325C-4B17-FA628C6A7762}"/>
              </a:ext>
            </a:extLst>
          </p:cNvPr>
          <p:cNvGraphicFramePr>
            <a:graphicFrameLocks noGrp="1"/>
          </p:cNvGraphicFramePr>
          <p:nvPr>
            <p:extLst>
              <p:ext uri="{D42A27DB-BD31-4B8C-83A1-F6EECF244321}">
                <p14:modId xmlns:p14="http://schemas.microsoft.com/office/powerpoint/2010/main" val="1909698863"/>
              </p:ext>
            </p:extLst>
          </p:nvPr>
        </p:nvGraphicFramePr>
        <p:xfrm>
          <a:off x="164961" y="1639816"/>
          <a:ext cx="10114368" cy="571500"/>
        </p:xfrm>
        <a:graphic>
          <a:graphicData uri="http://schemas.openxmlformats.org/drawingml/2006/table">
            <a:tbl>
              <a:tblPr firstRow="1" bandRow="1">
                <a:tableStyleId>{5C22544A-7EE6-4342-B048-85BDC9FD1C3A}</a:tableStyleId>
              </a:tblPr>
              <a:tblGrid>
                <a:gridCol w="1082558">
                  <a:extLst>
                    <a:ext uri="{9D8B030D-6E8A-4147-A177-3AD203B41FA5}">
                      <a16:colId xmlns:a16="http://schemas.microsoft.com/office/drawing/2014/main" val="2690813017"/>
                    </a:ext>
                  </a:extLst>
                </a:gridCol>
                <a:gridCol w="1036753">
                  <a:extLst>
                    <a:ext uri="{9D8B030D-6E8A-4147-A177-3AD203B41FA5}">
                      <a16:colId xmlns:a16="http://schemas.microsoft.com/office/drawing/2014/main" val="4023738986"/>
                    </a:ext>
                  </a:extLst>
                </a:gridCol>
                <a:gridCol w="1095887">
                  <a:extLst>
                    <a:ext uri="{9D8B030D-6E8A-4147-A177-3AD203B41FA5}">
                      <a16:colId xmlns:a16="http://schemas.microsoft.com/office/drawing/2014/main" val="1995621132"/>
                    </a:ext>
                  </a:extLst>
                </a:gridCol>
                <a:gridCol w="1493929">
                  <a:extLst>
                    <a:ext uri="{9D8B030D-6E8A-4147-A177-3AD203B41FA5}">
                      <a16:colId xmlns:a16="http://schemas.microsoft.com/office/drawing/2014/main" val="407827963"/>
                    </a:ext>
                  </a:extLst>
                </a:gridCol>
                <a:gridCol w="1396501">
                  <a:extLst>
                    <a:ext uri="{9D8B030D-6E8A-4147-A177-3AD203B41FA5}">
                      <a16:colId xmlns:a16="http://schemas.microsoft.com/office/drawing/2014/main" val="3051154583"/>
                    </a:ext>
                  </a:extLst>
                </a:gridCol>
                <a:gridCol w="1504756">
                  <a:extLst>
                    <a:ext uri="{9D8B030D-6E8A-4147-A177-3AD203B41FA5}">
                      <a16:colId xmlns:a16="http://schemas.microsoft.com/office/drawing/2014/main" val="4138166871"/>
                    </a:ext>
                  </a:extLst>
                </a:gridCol>
                <a:gridCol w="1396499">
                  <a:extLst>
                    <a:ext uri="{9D8B030D-6E8A-4147-A177-3AD203B41FA5}">
                      <a16:colId xmlns:a16="http://schemas.microsoft.com/office/drawing/2014/main" val="3650117395"/>
                    </a:ext>
                  </a:extLst>
                </a:gridCol>
                <a:gridCol w="1107485">
                  <a:extLst>
                    <a:ext uri="{9D8B030D-6E8A-4147-A177-3AD203B41FA5}">
                      <a16:colId xmlns:a16="http://schemas.microsoft.com/office/drawing/2014/main" val="1582351529"/>
                    </a:ext>
                  </a:extLst>
                </a:gridCol>
              </a:tblGrid>
              <a:tr h="370840">
                <a:tc>
                  <a:txBody>
                    <a:bodyPr/>
                    <a:lstStyle/>
                    <a:p>
                      <a:pPr algn="l" fontAlgn="ctr"/>
                      <a:br>
                        <a:rPr lang="en-CA" sz="1050" b="1" dirty="0">
                          <a:solidFill>
                            <a:srgbClr val="FFFF00"/>
                          </a:solidFill>
                          <a:effectLst/>
                        </a:rPr>
                      </a:br>
                      <a:r>
                        <a:rPr lang="en-CA" sz="1050" b="1" dirty="0" err="1">
                          <a:solidFill>
                            <a:srgbClr val="FFFF00"/>
                          </a:solidFill>
                          <a:effectLst/>
                        </a:rPr>
                        <a:t>Model_Year</a:t>
                      </a:r>
                      <a:endParaRPr lang="en-CA" sz="1050" b="1" dirty="0">
                        <a:solidFill>
                          <a:srgbClr val="FFFF00"/>
                        </a:solidFill>
                        <a:effectLst/>
                      </a:endParaRPr>
                    </a:p>
                  </a:txBody>
                  <a:tcPr anchor="ctr"/>
                </a:tc>
                <a:tc>
                  <a:txBody>
                    <a:bodyPr/>
                    <a:lstStyle/>
                    <a:p>
                      <a:pPr algn="l" fontAlgn="ctr"/>
                      <a:r>
                        <a:rPr lang="en-CA" sz="1050" b="1" dirty="0">
                          <a:solidFill>
                            <a:srgbClr val="FFFF00"/>
                          </a:solidFill>
                          <a:effectLst/>
                        </a:rPr>
                        <a:t>Make</a:t>
                      </a:r>
                    </a:p>
                  </a:txBody>
                  <a:tcPr anchor="ctr"/>
                </a:tc>
                <a:tc>
                  <a:txBody>
                    <a:bodyPr/>
                    <a:lstStyle/>
                    <a:p>
                      <a:pPr algn="l" fontAlgn="ctr"/>
                      <a:r>
                        <a:rPr lang="en-CA" sz="1050" b="1" dirty="0">
                          <a:solidFill>
                            <a:srgbClr val="FFFF00"/>
                          </a:solidFill>
                          <a:effectLst/>
                        </a:rPr>
                        <a:t>Model</a:t>
                      </a:r>
                    </a:p>
                  </a:txBody>
                  <a:tcPr anchor="ctr"/>
                </a:tc>
                <a:tc>
                  <a:txBody>
                    <a:bodyPr/>
                    <a:lstStyle/>
                    <a:p>
                      <a:pPr algn="l" fontAlgn="ctr"/>
                      <a:r>
                        <a:rPr lang="en-CA" sz="1050" b="1" dirty="0" err="1">
                          <a:solidFill>
                            <a:srgbClr val="FFFF00"/>
                          </a:solidFill>
                          <a:effectLst/>
                        </a:rPr>
                        <a:t>Vehicle_Class</a:t>
                      </a: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Fuel_Type</a:t>
                      </a:r>
                      <a:endParaRPr lang="en-CA" sz="1050" b="1" dirty="0">
                        <a:solidFill>
                          <a:srgbClr val="FFFF00"/>
                        </a:solidFill>
                        <a:effectLst/>
                      </a:endParaRP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Fuel_Consumption</a:t>
                      </a:r>
                      <a:r>
                        <a:rPr lang="en-CA" sz="1050" b="1" dirty="0">
                          <a:solidFill>
                            <a:srgbClr val="FFFF00"/>
                          </a:solidFill>
                          <a:effectLst/>
                        </a:rPr>
                        <a:t>-Comb(L/100 km)</a:t>
                      </a: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a:solidFill>
                            <a:srgbClr val="FFFF00"/>
                          </a:solidFill>
                          <a:effectLst/>
                        </a:rPr>
                        <a:t>CO2_Emissions(g/km)</a:t>
                      </a: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Smog_Rating</a:t>
                      </a:r>
                      <a:endParaRPr lang="en-CA" sz="1050" b="1" dirty="0">
                        <a:solidFill>
                          <a:srgbClr val="FFFF00"/>
                        </a:solidFill>
                        <a:effectLst/>
                      </a:endParaRPr>
                    </a:p>
                    <a:p>
                      <a:pPr algn="l" fontAlgn="ctr"/>
                      <a:endParaRPr lang="en-CA" sz="1050" b="1" dirty="0">
                        <a:solidFill>
                          <a:srgbClr val="FFFF00"/>
                        </a:solidFill>
                        <a:effectLst/>
                      </a:endParaRPr>
                    </a:p>
                  </a:txBody>
                  <a:tcPr anchor="ctr"/>
                </a:tc>
                <a:extLst>
                  <a:ext uri="{0D108BD9-81ED-4DB2-BD59-A6C34878D82A}">
                    <a16:rowId xmlns:a16="http://schemas.microsoft.com/office/drawing/2014/main" val="175790101"/>
                  </a:ext>
                </a:extLst>
              </a:tr>
            </a:tbl>
          </a:graphicData>
        </a:graphic>
      </p:graphicFrame>
      <p:sp>
        <p:nvSpPr>
          <p:cNvPr id="9" name="Subtitle 12">
            <a:extLst>
              <a:ext uri="{FF2B5EF4-FFF2-40B4-BE49-F238E27FC236}">
                <a16:creationId xmlns:a16="http://schemas.microsoft.com/office/drawing/2014/main" id="{C7F3D2BE-0B2A-5048-5B2D-21A99A947209}"/>
              </a:ext>
            </a:extLst>
          </p:cNvPr>
          <p:cNvSpPr txBox="1">
            <a:spLocks/>
          </p:cNvSpPr>
          <p:nvPr/>
        </p:nvSpPr>
        <p:spPr>
          <a:xfrm>
            <a:off x="164688" y="3184509"/>
            <a:ext cx="6334303" cy="3357439"/>
          </a:xfrm>
          <a:prstGeom prst="rect">
            <a:avLst/>
          </a:prstGeom>
        </p:spPr>
        <p:txBody>
          <a:bodyPr vert="horz" lIns="91440" tIns="45720" rIns="91440" bIns="45720" rtlCol="0" anchor="b">
            <a:normAutofit fontScale="77500" lnSpcReduction="200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Neue Haas Grotesk Text Pro" panose="020B05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Font typeface="Neue Haas Grotesk Text Pro" panose="020B05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b="1" u="sng" dirty="0"/>
              <a:t>- Prices data was brought in from other datasets, some of them included Price by Make, Model, Year and Mileage so I grouped by the 3 columns and took average then joined the grouped data with the main dataset. 1 of them required currency conversion.</a:t>
            </a:r>
          </a:p>
          <a:p>
            <a:r>
              <a:rPr lang="en-US" b="1" u="sng" dirty="0"/>
              <a:t>- Found </a:t>
            </a:r>
            <a:r>
              <a:rPr lang="en-US" b="1" u="sng" dirty="0">
                <a:solidFill>
                  <a:schemeClr val="accent5">
                    <a:lumMod val="75000"/>
                  </a:schemeClr>
                </a:solidFill>
              </a:rPr>
              <a:t>data quality issues </a:t>
            </a:r>
            <a:r>
              <a:rPr lang="en-US" b="1" u="sng" dirty="0"/>
              <a:t>in the prices dataset where prices for cars were in 100s and the mileage wasn’t even &gt; 10,000. The cars in the dataset were from 2017-2020. </a:t>
            </a:r>
          </a:p>
          <a:p>
            <a:r>
              <a:rPr lang="en-US" b="1" u="sng" dirty="0"/>
              <a:t>- Chi2 test (Model &amp; Vehicle Class)</a:t>
            </a:r>
          </a:p>
          <a:p>
            <a:r>
              <a:rPr lang="en-US" b="1" u="sng" dirty="0"/>
              <a:t>- Domain Knowledge &amp; Correlation Matrix</a:t>
            </a:r>
          </a:p>
          <a:p>
            <a:r>
              <a:rPr lang="en-US" b="1" u="sng" dirty="0"/>
              <a:t>- VIF Analysis for multicollinear columns</a:t>
            </a:r>
          </a:p>
        </p:txBody>
      </p:sp>
      <p:graphicFrame>
        <p:nvGraphicFramePr>
          <p:cNvPr id="3" name="Table 5">
            <a:extLst>
              <a:ext uri="{FF2B5EF4-FFF2-40B4-BE49-F238E27FC236}">
                <a16:creationId xmlns:a16="http://schemas.microsoft.com/office/drawing/2014/main" id="{34FAA60F-4CBC-EC7F-0A53-65F22D2A1551}"/>
              </a:ext>
            </a:extLst>
          </p:cNvPr>
          <p:cNvGraphicFramePr>
            <a:graphicFrameLocks noGrp="1"/>
          </p:cNvGraphicFramePr>
          <p:nvPr>
            <p:extLst>
              <p:ext uri="{D42A27DB-BD31-4B8C-83A1-F6EECF244321}">
                <p14:modId xmlns:p14="http://schemas.microsoft.com/office/powerpoint/2010/main" val="2057837572"/>
              </p:ext>
            </p:extLst>
          </p:nvPr>
        </p:nvGraphicFramePr>
        <p:xfrm>
          <a:off x="155564" y="2211316"/>
          <a:ext cx="5502669" cy="571500"/>
        </p:xfrm>
        <a:graphic>
          <a:graphicData uri="http://schemas.openxmlformats.org/drawingml/2006/table">
            <a:tbl>
              <a:tblPr firstRow="1" bandRow="1">
                <a:tableStyleId>{5C22544A-7EE6-4342-B048-85BDC9FD1C3A}</a:tableStyleId>
              </a:tblPr>
              <a:tblGrid>
                <a:gridCol w="1493929">
                  <a:extLst>
                    <a:ext uri="{9D8B030D-6E8A-4147-A177-3AD203B41FA5}">
                      <a16:colId xmlns:a16="http://schemas.microsoft.com/office/drawing/2014/main" val="407827963"/>
                    </a:ext>
                  </a:extLst>
                </a:gridCol>
                <a:gridCol w="1504756">
                  <a:extLst>
                    <a:ext uri="{9D8B030D-6E8A-4147-A177-3AD203B41FA5}">
                      <a16:colId xmlns:a16="http://schemas.microsoft.com/office/drawing/2014/main" val="4138166871"/>
                    </a:ext>
                  </a:extLst>
                </a:gridCol>
                <a:gridCol w="1396499">
                  <a:extLst>
                    <a:ext uri="{9D8B030D-6E8A-4147-A177-3AD203B41FA5}">
                      <a16:colId xmlns:a16="http://schemas.microsoft.com/office/drawing/2014/main" val="3650117395"/>
                    </a:ext>
                  </a:extLst>
                </a:gridCol>
                <a:gridCol w="1107485">
                  <a:extLst>
                    <a:ext uri="{9D8B030D-6E8A-4147-A177-3AD203B41FA5}">
                      <a16:colId xmlns:a16="http://schemas.microsoft.com/office/drawing/2014/main" val="1582351529"/>
                    </a:ext>
                  </a:extLst>
                </a:gridCol>
              </a:tblGrid>
              <a:tr h="370840">
                <a:tc>
                  <a:txBody>
                    <a:bodyPr/>
                    <a:lstStyle/>
                    <a:p>
                      <a:pPr algn="l" fontAlgn="ctr"/>
                      <a:r>
                        <a:rPr lang="en-CA" sz="1050" b="1" dirty="0" err="1">
                          <a:solidFill>
                            <a:srgbClr val="FFFF00"/>
                          </a:solidFill>
                          <a:effectLst/>
                        </a:rPr>
                        <a:t>Vehicle_Class</a:t>
                      </a: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Fuel_Consumption</a:t>
                      </a:r>
                      <a:r>
                        <a:rPr lang="en-CA" sz="1050" b="1" dirty="0">
                          <a:solidFill>
                            <a:srgbClr val="FFFF00"/>
                          </a:solidFill>
                          <a:effectLst/>
                        </a:rPr>
                        <a:t>-Comb(L/100 km)</a:t>
                      </a: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a:solidFill>
                            <a:srgbClr val="FFFF00"/>
                          </a:solidFill>
                          <a:effectLst/>
                        </a:rPr>
                        <a:t>CO2_Emissions(g/km)</a:t>
                      </a: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Smog_Rating</a:t>
                      </a:r>
                      <a:endParaRPr lang="en-CA" sz="1050" b="1" dirty="0">
                        <a:solidFill>
                          <a:srgbClr val="FFFF00"/>
                        </a:solidFill>
                        <a:effectLst/>
                      </a:endParaRPr>
                    </a:p>
                    <a:p>
                      <a:pPr algn="l" fontAlgn="ctr"/>
                      <a:endParaRPr lang="en-CA" sz="1050" b="1" dirty="0">
                        <a:solidFill>
                          <a:srgbClr val="FFFF00"/>
                        </a:solidFill>
                        <a:effectLst/>
                      </a:endParaRPr>
                    </a:p>
                  </a:txBody>
                  <a:tcPr anchor="ctr"/>
                </a:tc>
                <a:extLst>
                  <a:ext uri="{0D108BD9-81ED-4DB2-BD59-A6C34878D82A}">
                    <a16:rowId xmlns:a16="http://schemas.microsoft.com/office/drawing/2014/main" val="175790101"/>
                  </a:ext>
                </a:extLst>
              </a:tr>
            </a:tbl>
          </a:graphicData>
        </a:graphic>
      </p:graphicFrame>
      <p:pic>
        <p:nvPicPr>
          <p:cNvPr id="4" name="Picture 3">
            <a:extLst>
              <a:ext uri="{FF2B5EF4-FFF2-40B4-BE49-F238E27FC236}">
                <a16:creationId xmlns:a16="http://schemas.microsoft.com/office/drawing/2014/main" id="{048B84DB-D739-6A25-E41D-41D30C01D7E5}"/>
              </a:ext>
            </a:extLst>
          </p:cNvPr>
          <p:cNvPicPr>
            <a:picLocks noChangeAspect="1"/>
          </p:cNvPicPr>
          <p:nvPr/>
        </p:nvPicPr>
        <p:blipFill rotWithShape="1">
          <a:blip r:embed="rId2"/>
          <a:srcRect l="6935" t="48807"/>
          <a:stretch/>
        </p:blipFill>
        <p:spPr>
          <a:xfrm>
            <a:off x="6308746" y="2876896"/>
            <a:ext cx="5883254" cy="2806282"/>
          </a:xfrm>
          <a:prstGeom prst="rect">
            <a:avLst/>
          </a:prstGeom>
        </p:spPr>
      </p:pic>
      <p:sp>
        <p:nvSpPr>
          <p:cNvPr id="7" name="Rectangle 6">
            <a:extLst>
              <a:ext uri="{FF2B5EF4-FFF2-40B4-BE49-F238E27FC236}">
                <a16:creationId xmlns:a16="http://schemas.microsoft.com/office/drawing/2014/main" id="{554790D8-C422-C9DB-FE18-249D88C5F831}"/>
              </a:ext>
            </a:extLst>
          </p:cNvPr>
          <p:cNvSpPr/>
          <p:nvPr/>
        </p:nvSpPr>
        <p:spPr>
          <a:xfrm>
            <a:off x="8806470" y="2876896"/>
            <a:ext cx="828483" cy="139439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A3F03BE6-778B-B906-341D-1A50F92090F2}"/>
              </a:ext>
            </a:extLst>
          </p:cNvPr>
          <p:cNvSpPr/>
          <p:nvPr/>
        </p:nvSpPr>
        <p:spPr>
          <a:xfrm rot="16200000">
            <a:off x="8357346" y="2560223"/>
            <a:ext cx="882181" cy="2549158"/>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86D0A44-DF88-A788-8F8B-58CC278B4B91}"/>
              </a:ext>
            </a:extLst>
          </p:cNvPr>
          <p:cNvSpPr/>
          <p:nvPr/>
        </p:nvSpPr>
        <p:spPr>
          <a:xfrm>
            <a:off x="7523855" y="2863087"/>
            <a:ext cx="435721" cy="139439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B8565A79-A4F7-E824-670F-16C7DE4954D9}"/>
              </a:ext>
            </a:extLst>
          </p:cNvPr>
          <p:cNvSpPr/>
          <p:nvPr/>
        </p:nvSpPr>
        <p:spPr>
          <a:xfrm rot="5400000">
            <a:off x="10003169" y="3359301"/>
            <a:ext cx="441858" cy="139439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523234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3AA85120-2515-BCE6-1B48-2A8F2F1E03A8}"/>
              </a:ext>
            </a:extLst>
          </p:cNvPr>
          <p:cNvSpPr txBox="1">
            <a:spLocks/>
          </p:cNvSpPr>
          <p:nvPr/>
        </p:nvSpPr>
        <p:spPr>
          <a:xfrm>
            <a:off x="0" y="108218"/>
            <a:ext cx="12192000" cy="102790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CA" sz="4000" dirty="0"/>
              <a:t>Overview of the Dataset &amp; Preprocessing Procedures</a:t>
            </a:r>
          </a:p>
        </p:txBody>
      </p:sp>
      <p:sp>
        <p:nvSpPr>
          <p:cNvPr id="6" name="Subtitle 12">
            <a:extLst>
              <a:ext uri="{FF2B5EF4-FFF2-40B4-BE49-F238E27FC236}">
                <a16:creationId xmlns:a16="http://schemas.microsoft.com/office/drawing/2014/main" id="{68EC37F8-ED21-CBE7-0743-ECB96086BA93}"/>
              </a:ext>
            </a:extLst>
          </p:cNvPr>
          <p:cNvSpPr txBox="1">
            <a:spLocks/>
          </p:cNvSpPr>
          <p:nvPr/>
        </p:nvSpPr>
        <p:spPr>
          <a:xfrm>
            <a:off x="4952489" y="1117879"/>
            <a:ext cx="5617648" cy="557507"/>
          </a:xfrm>
          <a:prstGeom prst="rect">
            <a:avLst/>
          </a:prstGeom>
        </p:spPr>
        <p:txBody>
          <a:bodyPr vert="horz" lIns="91440" tIns="45720" rIns="91440" bIns="45720" rtlCol="0" anchor="b">
            <a:norm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Neue Haas Grotesk Text Pro" panose="020B05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Font typeface="Neue Haas Grotesk Text Pro" panose="020B05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b="1" u="sng" dirty="0"/>
          </a:p>
        </p:txBody>
      </p:sp>
      <p:sp>
        <p:nvSpPr>
          <p:cNvPr id="20" name="TextBox 19">
            <a:extLst>
              <a:ext uri="{FF2B5EF4-FFF2-40B4-BE49-F238E27FC236}">
                <a16:creationId xmlns:a16="http://schemas.microsoft.com/office/drawing/2014/main" id="{6091BAC2-6CD4-A26A-0F0B-EC7488F4E057}"/>
              </a:ext>
            </a:extLst>
          </p:cNvPr>
          <p:cNvSpPr txBox="1"/>
          <p:nvPr/>
        </p:nvSpPr>
        <p:spPr>
          <a:xfrm>
            <a:off x="132989" y="1571879"/>
            <a:ext cx="3414544" cy="4062651"/>
          </a:xfrm>
          <a:prstGeom prst="rect">
            <a:avLst/>
          </a:prstGeom>
          <a:noFill/>
        </p:spPr>
        <p:txBody>
          <a:bodyPr wrap="square">
            <a:spAutoFit/>
          </a:bodyPr>
          <a:lstStyle/>
          <a:p>
            <a:r>
              <a:rPr lang="en-US" sz="1600" b="1" u="sng" dirty="0"/>
              <a:t>Dataset Originally </a:t>
            </a:r>
            <a:r>
              <a:rPr lang="en-US" sz="1400" b="1" u="sng" dirty="0"/>
              <a:t>consisted of 6,951 rows and 15 columns</a:t>
            </a:r>
          </a:p>
          <a:p>
            <a:endParaRPr lang="en-US" sz="1400" b="1" u="sng" dirty="0"/>
          </a:p>
          <a:p>
            <a:r>
              <a:rPr lang="en-US" sz="1600" b="1" u="sng" dirty="0"/>
              <a:t>Some of the important features include:</a:t>
            </a:r>
          </a:p>
          <a:p>
            <a:pPr marL="285750" indent="-285750">
              <a:buFont typeface="Arial" panose="020B0604020202020204" pitchFamily="34" charset="0"/>
              <a:buChar char="•"/>
            </a:pPr>
            <a:r>
              <a:rPr lang="en-US" sz="1400" b="1" u="sng" dirty="0" err="1"/>
              <a:t>Model_Yeal</a:t>
            </a:r>
            <a:endParaRPr lang="en-US" sz="1400" b="1" u="sng" dirty="0"/>
          </a:p>
          <a:p>
            <a:pPr marL="285750" indent="-285750">
              <a:buFont typeface="Arial" panose="020B0604020202020204" pitchFamily="34" charset="0"/>
              <a:buChar char="•"/>
            </a:pPr>
            <a:r>
              <a:rPr lang="en-US" sz="1400" b="1" u="sng" dirty="0"/>
              <a:t>Make</a:t>
            </a:r>
          </a:p>
          <a:p>
            <a:pPr marL="285750" indent="-285750">
              <a:buFont typeface="Arial" panose="020B0604020202020204" pitchFamily="34" charset="0"/>
              <a:buChar char="•"/>
            </a:pPr>
            <a:r>
              <a:rPr lang="en-US" sz="1400" b="1" u="sng" dirty="0"/>
              <a:t>Model</a:t>
            </a:r>
          </a:p>
          <a:p>
            <a:pPr marL="285750" indent="-285750">
              <a:buFont typeface="Arial" panose="020B0604020202020204" pitchFamily="34" charset="0"/>
              <a:buChar char="•"/>
            </a:pPr>
            <a:r>
              <a:rPr lang="en-US" sz="1400" b="1" u="sng" dirty="0" err="1">
                <a:solidFill>
                  <a:schemeClr val="accent1">
                    <a:lumMod val="75000"/>
                  </a:schemeClr>
                </a:solidFill>
              </a:rPr>
              <a:t>Vehicle_Class</a:t>
            </a:r>
            <a:endParaRPr lang="en-US" sz="1400" b="1" u="sng" dirty="0">
              <a:solidFill>
                <a:schemeClr val="accent1">
                  <a:lumMod val="75000"/>
                </a:schemeClr>
              </a:solidFill>
            </a:endParaRPr>
          </a:p>
          <a:p>
            <a:pPr marL="285750" indent="-285750">
              <a:buFont typeface="Arial" panose="020B0604020202020204" pitchFamily="34" charset="0"/>
              <a:buChar char="•"/>
            </a:pPr>
            <a:r>
              <a:rPr lang="en-US" sz="1400" b="1" u="sng" dirty="0" err="1"/>
              <a:t>Fuel_Type</a:t>
            </a:r>
            <a:endParaRPr lang="en-US" sz="1400" b="1" u="sng" dirty="0"/>
          </a:p>
          <a:p>
            <a:pPr marL="285750" indent="-285750">
              <a:buFont typeface="Arial" panose="020B0604020202020204" pitchFamily="34" charset="0"/>
              <a:buChar char="•"/>
            </a:pPr>
            <a:r>
              <a:rPr lang="en-US" sz="1400" b="1" u="sng" dirty="0" err="1">
                <a:solidFill>
                  <a:schemeClr val="accent1">
                    <a:lumMod val="75000"/>
                  </a:schemeClr>
                </a:solidFill>
              </a:rPr>
              <a:t>Fuel_Consumption</a:t>
            </a:r>
            <a:r>
              <a:rPr lang="en-US" sz="1400" b="1" u="sng" dirty="0">
                <a:solidFill>
                  <a:schemeClr val="accent1">
                    <a:lumMod val="75000"/>
                  </a:schemeClr>
                </a:solidFill>
              </a:rPr>
              <a:t>-Comb(L/100km)</a:t>
            </a:r>
          </a:p>
          <a:p>
            <a:pPr marL="285750" indent="-285750">
              <a:buFont typeface="Arial" panose="020B0604020202020204" pitchFamily="34" charset="0"/>
              <a:buChar char="•"/>
            </a:pPr>
            <a:r>
              <a:rPr lang="en-US" sz="1400" b="1" u="sng" dirty="0">
                <a:solidFill>
                  <a:schemeClr val="accent1">
                    <a:lumMod val="75000"/>
                  </a:schemeClr>
                </a:solidFill>
              </a:rPr>
              <a:t>CO2_Emissions</a:t>
            </a:r>
          </a:p>
          <a:p>
            <a:pPr marL="285750" indent="-285750">
              <a:buFont typeface="Arial" panose="020B0604020202020204" pitchFamily="34" charset="0"/>
              <a:buChar char="•"/>
            </a:pPr>
            <a:r>
              <a:rPr lang="en-US" sz="1400" b="1" u="sng" dirty="0">
                <a:solidFill>
                  <a:schemeClr val="accent1">
                    <a:lumMod val="75000"/>
                  </a:schemeClr>
                </a:solidFill>
              </a:rPr>
              <a:t>Smog Rating </a:t>
            </a:r>
          </a:p>
          <a:p>
            <a:pPr marL="742950" lvl="1" indent="-285750">
              <a:buFont typeface="Arial" panose="020B0604020202020204" pitchFamily="34" charset="0"/>
              <a:buChar char="•"/>
            </a:pPr>
            <a:r>
              <a:rPr lang="en-US" sz="1400" b="1" u="sng" dirty="0"/>
              <a:t>scale 1 – 10 where</a:t>
            </a:r>
          </a:p>
          <a:p>
            <a:pPr marL="1200150" lvl="2" indent="-285750">
              <a:buFont typeface="Arial" panose="020B0604020202020204" pitchFamily="34" charset="0"/>
              <a:buChar char="•"/>
            </a:pPr>
            <a:r>
              <a:rPr lang="en-US" sz="1400" b="1" u="sng" dirty="0"/>
              <a:t>1 means worst  </a:t>
            </a:r>
          </a:p>
          <a:p>
            <a:pPr marL="1200150" lvl="2" indent="-285750">
              <a:buFont typeface="Arial" panose="020B0604020202020204" pitchFamily="34" charset="0"/>
              <a:buChar char="•"/>
            </a:pPr>
            <a:r>
              <a:rPr lang="en-US" sz="1400" b="1" u="sng" dirty="0"/>
              <a:t>10 means best</a:t>
            </a:r>
            <a:br>
              <a:rPr lang="en-US" sz="1400" b="1" u="sng" dirty="0"/>
            </a:br>
            <a:endParaRPr lang="en-US" sz="1400" b="1" u="sng" dirty="0"/>
          </a:p>
        </p:txBody>
      </p:sp>
      <p:pic>
        <p:nvPicPr>
          <p:cNvPr id="24" name="Picture 23">
            <a:extLst>
              <a:ext uri="{FF2B5EF4-FFF2-40B4-BE49-F238E27FC236}">
                <a16:creationId xmlns:a16="http://schemas.microsoft.com/office/drawing/2014/main" id="{AB04B776-EA95-3CD8-9AB3-EE5D5CC29562}"/>
              </a:ext>
            </a:extLst>
          </p:cNvPr>
          <p:cNvPicPr>
            <a:picLocks noChangeAspect="1"/>
          </p:cNvPicPr>
          <p:nvPr/>
        </p:nvPicPr>
        <p:blipFill>
          <a:blip r:embed="rId3"/>
          <a:stretch>
            <a:fillRect/>
          </a:stretch>
        </p:blipFill>
        <p:spPr>
          <a:xfrm>
            <a:off x="4047397" y="496618"/>
            <a:ext cx="3140796" cy="6361381"/>
          </a:xfrm>
          <a:prstGeom prst="rect">
            <a:avLst/>
          </a:prstGeom>
        </p:spPr>
      </p:pic>
      <p:pic>
        <p:nvPicPr>
          <p:cNvPr id="26" name="Picture 25">
            <a:extLst>
              <a:ext uri="{FF2B5EF4-FFF2-40B4-BE49-F238E27FC236}">
                <a16:creationId xmlns:a16="http://schemas.microsoft.com/office/drawing/2014/main" id="{A0DD9B33-6615-B1F7-A8CE-5A4E9EFAA0FE}"/>
              </a:ext>
            </a:extLst>
          </p:cNvPr>
          <p:cNvPicPr>
            <a:picLocks noChangeAspect="1"/>
          </p:cNvPicPr>
          <p:nvPr/>
        </p:nvPicPr>
        <p:blipFill>
          <a:blip r:embed="rId4"/>
          <a:stretch>
            <a:fillRect/>
          </a:stretch>
        </p:blipFill>
        <p:spPr>
          <a:xfrm>
            <a:off x="7967756" y="496618"/>
            <a:ext cx="4224068" cy="6361382"/>
          </a:xfrm>
          <a:prstGeom prst="rect">
            <a:avLst/>
          </a:prstGeom>
        </p:spPr>
      </p:pic>
    </p:spTree>
    <p:extLst>
      <p:ext uri="{BB962C8B-B14F-4D97-AF65-F5344CB8AC3E}">
        <p14:creationId xmlns:p14="http://schemas.microsoft.com/office/powerpoint/2010/main" val="3833469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1E7AD55C-B8F5-C801-AD74-9A7CA1C89444}"/>
              </a:ext>
            </a:extLst>
          </p:cNvPr>
          <p:cNvSpPr txBox="1">
            <a:spLocks/>
          </p:cNvSpPr>
          <p:nvPr/>
        </p:nvSpPr>
        <p:spPr>
          <a:xfrm>
            <a:off x="6688931" y="5459845"/>
            <a:ext cx="5629333" cy="1240970"/>
          </a:xfrm>
        </p:spPr>
        <p:txBody>
          <a:bodyPr vert="horz" lIns="91440" tIns="45720" rIns="91440" bIns="45720" rtlCol="0" anchor="t">
            <a:norm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spcAft>
                <a:spcPts val="600"/>
              </a:spcAft>
            </a:pPr>
            <a:r>
              <a:rPr lang="en-US" sz="3600" dirty="0"/>
              <a:t>Few Important Findings from EDA</a:t>
            </a:r>
          </a:p>
        </p:txBody>
      </p:sp>
      <p:pic>
        <p:nvPicPr>
          <p:cNvPr id="14" name="Picture 13">
            <a:extLst>
              <a:ext uri="{FF2B5EF4-FFF2-40B4-BE49-F238E27FC236}">
                <a16:creationId xmlns:a16="http://schemas.microsoft.com/office/drawing/2014/main" id="{DC75496A-CAB8-106C-0892-26402A358462}"/>
              </a:ext>
            </a:extLst>
          </p:cNvPr>
          <p:cNvPicPr>
            <a:picLocks noChangeAspect="1"/>
          </p:cNvPicPr>
          <p:nvPr/>
        </p:nvPicPr>
        <p:blipFill rotWithShape="1">
          <a:blip r:embed="rId3"/>
          <a:srcRect l="-145" r="3556" b="4"/>
          <a:stretch/>
        </p:blipFill>
        <p:spPr>
          <a:xfrm>
            <a:off x="0" y="10"/>
            <a:ext cx="4025816" cy="4399049"/>
          </a:xfrm>
          <a:prstGeom prst="rect">
            <a:avLst/>
          </a:prstGeom>
          <a:noFill/>
        </p:spPr>
      </p:pic>
      <p:pic>
        <p:nvPicPr>
          <p:cNvPr id="16" name="Picture 15">
            <a:extLst>
              <a:ext uri="{FF2B5EF4-FFF2-40B4-BE49-F238E27FC236}">
                <a16:creationId xmlns:a16="http://schemas.microsoft.com/office/drawing/2014/main" id="{FF116EED-4A15-1BFA-E5BB-9445703EB4B8}"/>
              </a:ext>
            </a:extLst>
          </p:cNvPr>
          <p:cNvPicPr>
            <a:picLocks noChangeAspect="1"/>
          </p:cNvPicPr>
          <p:nvPr/>
        </p:nvPicPr>
        <p:blipFill rotWithShape="1">
          <a:blip r:embed="rId4"/>
          <a:srcRect l="1355" r="4" b="4"/>
          <a:stretch/>
        </p:blipFill>
        <p:spPr>
          <a:xfrm>
            <a:off x="8018023" y="7890"/>
            <a:ext cx="4178765" cy="4399048"/>
          </a:xfrm>
          <a:prstGeom prst="rect">
            <a:avLst/>
          </a:prstGeom>
          <a:noFill/>
        </p:spPr>
      </p:pic>
      <p:pic>
        <p:nvPicPr>
          <p:cNvPr id="12" name="Picture 11">
            <a:extLst>
              <a:ext uri="{FF2B5EF4-FFF2-40B4-BE49-F238E27FC236}">
                <a16:creationId xmlns:a16="http://schemas.microsoft.com/office/drawing/2014/main" id="{52281C02-EE30-EA37-3FB0-947A88501407}"/>
              </a:ext>
            </a:extLst>
          </p:cNvPr>
          <p:cNvPicPr>
            <a:picLocks noChangeAspect="1"/>
          </p:cNvPicPr>
          <p:nvPr/>
        </p:nvPicPr>
        <p:blipFill rotWithShape="1">
          <a:blip r:embed="rId5"/>
          <a:srcRect l="938" r="4349" b="4"/>
          <a:stretch/>
        </p:blipFill>
        <p:spPr>
          <a:xfrm>
            <a:off x="4025816" y="0"/>
            <a:ext cx="3966626" cy="4399048"/>
          </a:xfrm>
          <a:prstGeom prst="rect">
            <a:avLst/>
          </a:prstGeom>
          <a:noFill/>
        </p:spPr>
      </p:pic>
    </p:spTree>
    <p:extLst>
      <p:ext uri="{BB962C8B-B14F-4D97-AF65-F5344CB8AC3E}">
        <p14:creationId xmlns:p14="http://schemas.microsoft.com/office/powerpoint/2010/main" val="1568663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2243C0-39F7-0D87-BB11-9AE1A6202AE5}"/>
              </a:ext>
            </a:extLst>
          </p:cNvPr>
          <p:cNvSpPr txBox="1">
            <a:spLocks/>
          </p:cNvSpPr>
          <p:nvPr/>
        </p:nvSpPr>
        <p:spPr>
          <a:xfrm>
            <a:off x="2425244" y="0"/>
            <a:ext cx="7767189" cy="612578"/>
          </a:xfrm>
          <a:prstGeom prst="rect">
            <a:avLst/>
          </a:prstGeom>
        </p:spPr>
        <p:txBody>
          <a:bodyPr vert="horz" lIns="91440" tIns="45720" rIns="91440" bIns="45720" rtlCol="0" anchor="b">
            <a:normAutofit fontScale="925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pPr>
            <a:r>
              <a:rPr lang="en-US" sz="3600" dirty="0"/>
              <a:t>Model Comparison &amp; Interpretations</a:t>
            </a:r>
          </a:p>
        </p:txBody>
      </p:sp>
      <p:graphicFrame>
        <p:nvGraphicFramePr>
          <p:cNvPr id="2" name="Table 1">
            <a:extLst>
              <a:ext uri="{FF2B5EF4-FFF2-40B4-BE49-F238E27FC236}">
                <a16:creationId xmlns:a16="http://schemas.microsoft.com/office/drawing/2014/main" id="{D5D6ACF4-F0DA-BD3C-4B47-F0EACBAAAEC1}"/>
              </a:ext>
            </a:extLst>
          </p:cNvPr>
          <p:cNvGraphicFramePr>
            <a:graphicFrameLocks noGrp="1"/>
          </p:cNvGraphicFramePr>
          <p:nvPr>
            <p:extLst>
              <p:ext uri="{D42A27DB-BD31-4B8C-83A1-F6EECF244321}">
                <p14:modId xmlns:p14="http://schemas.microsoft.com/office/powerpoint/2010/main" val="956717355"/>
              </p:ext>
            </p:extLst>
          </p:nvPr>
        </p:nvGraphicFramePr>
        <p:xfrm>
          <a:off x="1018728" y="719666"/>
          <a:ext cx="10506396" cy="1483360"/>
        </p:xfrm>
        <a:graphic>
          <a:graphicData uri="http://schemas.openxmlformats.org/drawingml/2006/table">
            <a:tbl>
              <a:tblPr firstRow="1" bandRow="1">
                <a:tableStyleId>{5C22544A-7EE6-4342-B048-85BDC9FD1C3A}</a:tableStyleId>
              </a:tblPr>
              <a:tblGrid>
                <a:gridCol w="2626599">
                  <a:extLst>
                    <a:ext uri="{9D8B030D-6E8A-4147-A177-3AD203B41FA5}">
                      <a16:colId xmlns:a16="http://schemas.microsoft.com/office/drawing/2014/main" val="3030543029"/>
                    </a:ext>
                  </a:extLst>
                </a:gridCol>
                <a:gridCol w="2626599">
                  <a:extLst>
                    <a:ext uri="{9D8B030D-6E8A-4147-A177-3AD203B41FA5}">
                      <a16:colId xmlns:a16="http://schemas.microsoft.com/office/drawing/2014/main" val="70691608"/>
                    </a:ext>
                  </a:extLst>
                </a:gridCol>
                <a:gridCol w="2626599">
                  <a:extLst>
                    <a:ext uri="{9D8B030D-6E8A-4147-A177-3AD203B41FA5}">
                      <a16:colId xmlns:a16="http://schemas.microsoft.com/office/drawing/2014/main" val="1291491837"/>
                    </a:ext>
                  </a:extLst>
                </a:gridCol>
                <a:gridCol w="2626599">
                  <a:extLst>
                    <a:ext uri="{9D8B030D-6E8A-4147-A177-3AD203B41FA5}">
                      <a16:colId xmlns:a16="http://schemas.microsoft.com/office/drawing/2014/main" val="2512494013"/>
                    </a:ext>
                  </a:extLst>
                </a:gridCol>
              </a:tblGrid>
              <a:tr h="370840">
                <a:tc>
                  <a:txBody>
                    <a:bodyPr/>
                    <a:lstStyle/>
                    <a:p>
                      <a:r>
                        <a:rPr lang="en-CA" dirty="0"/>
                        <a:t>Best</a:t>
                      </a:r>
                    </a:p>
                  </a:txBody>
                  <a:tcPr/>
                </a:tc>
                <a:tc>
                  <a:txBody>
                    <a:bodyPr/>
                    <a:lstStyle/>
                    <a:p>
                      <a:pPr algn="ctr"/>
                      <a:r>
                        <a:rPr lang="en-CA" dirty="0" err="1"/>
                        <a:t>KMeans</a:t>
                      </a:r>
                      <a:endParaRPr lang="en-CA" dirty="0"/>
                    </a:p>
                  </a:txBody>
                  <a:tcPr/>
                </a:tc>
                <a:tc>
                  <a:txBody>
                    <a:bodyPr/>
                    <a:lstStyle/>
                    <a:p>
                      <a:pPr algn="ctr"/>
                      <a:r>
                        <a:rPr lang="en-CA" dirty="0" err="1"/>
                        <a:t>DBScan</a:t>
                      </a:r>
                      <a:endParaRPr lang="en-CA" dirty="0"/>
                    </a:p>
                  </a:txBody>
                  <a:tcPr/>
                </a:tc>
                <a:tc>
                  <a:txBody>
                    <a:bodyPr/>
                    <a:lstStyle/>
                    <a:p>
                      <a:pPr algn="ctr"/>
                      <a:r>
                        <a:rPr lang="en-CA" dirty="0"/>
                        <a:t>DBScan_v2</a:t>
                      </a:r>
                    </a:p>
                  </a:txBody>
                  <a:tcPr/>
                </a:tc>
                <a:extLst>
                  <a:ext uri="{0D108BD9-81ED-4DB2-BD59-A6C34878D82A}">
                    <a16:rowId xmlns:a16="http://schemas.microsoft.com/office/drawing/2014/main" val="3573015166"/>
                  </a:ext>
                </a:extLst>
              </a:tr>
              <a:tr h="370840">
                <a:tc>
                  <a:txBody>
                    <a:bodyPr/>
                    <a:lstStyle/>
                    <a:p>
                      <a:r>
                        <a:rPr lang="en-CA" b="1" dirty="0"/>
                        <a:t># of features</a:t>
                      </a:r>
                    </a:p>
                  </a:txBody>
                  <a:tcPr/>
                </a:tc>
                <a:tc>
                  <a:txBody>
                    <a:bodyPr/>
                    <a:lstStyle/>
                    <a:p>
                      <a:pPr algn="l"/>
                      <a:r>
                        <a:rPr lang="en-CA" dirty="0"/>
                        <a:t>18 after 1 hot encoding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dirty="0"/>
                        <a:t>18 after 1 hot encoding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dirty="0"/>
                        <a:t>3</a:t>
                      </a:r>
                    </a:p>
                  </a:txBody>
                  <a:tcPr/>
                </a:tc>
                <a:extLst>
                  <a:ext uri="{0D108BD9-81ED-4DB2-BD59-A6C34878D82A}">
                    <a16:rowId xmlns:a16="http://schemas.microsoft.com/office/drawing/2014/main" val="4227742574"/>
                  </a:ext>
                </a:extLst>
              </a:tr>
              <a:tr h="370840">
                <a:tc>
                  <a:txBody>
                    <a:bodyPr/>
                    <a:lstStyle/>
                    <a:p>
                      <a:r>
                        <a:rPr lang="en-CA" b="1" dirty="0"/>
                        <a:t>Clusters formed</a:t>
                      </a:r>
                    </a:p>
                  </a:txBody>
                  <a:tcPr/>
                </a:tc>
                <a:tc>
                  <a:txBody>
                    <a:bodyPr/>
                    <a:lstStyle/>
                    <a:p>
                      <a:pPr algn="ctr"/>
                      <a:r>
                        <a:rPr lang="en-CA" b="1" dirty="0">
                          <a:solidFill>
                            <a:srgbClr val="FF0000"/>
                          </a:solidFill>
                        </a:rPr>
                        <a:t>420</a:t>
                      </a:r>
                    </a:p>
                  </a:txBody>
                  <a:tcPr/>
                </a:tc>
                <a:tc>
                  <a:txBody>
                    <a:bodyPr/>
                    <a:lstStyle/>
                    <a:p>
                      <a:pPr algn="ctr"/>
                      <a:r>
                        <a:rPr lang="en-CA" b="1" dirty="0">
                          <a:solidFill>
                            <a:schemeClr val="accent1">
                              <a:lumMod val="75000"/>
                            </a:schemeClr>
                          </a:solidFill>
                        </a:rPr>
                        <a:t>2</a:t>
                      </a:r>
                    </a:p>
                  </a:txBody>
                  <a:tcPr/>
                </a:tc>
                <a:tc>
                  <a:txBody>
                    <a:bodyPr/>
                    <a:lstStyle/>
                    <a:p>
                      <a:pPr algn="ctr"/>
                      <a:r>
                        <a:rPr lang="en-CA" b="1" dirty="0">
                          <a:solidFill>
                            <a:schemeClr val="accent1">
                              <a:lumMod val="75000"/>
                            </a:schemeClr>
                          </a:solidFill>
                        </a:rPr>
                        <a:t>2</a:t>
                      </a:r>
                    </a:p>
                  </a:txBody>
                  <a:tcPr/>
                </a:tc>
                <a:extLst>
                  <a:ext uri="{0D108BD9-81ED-4DB2-BD59-A6C34878D82A}">
                    <a16:rowId xmlns:a16="http://schemas.microsoft.com/office/drawing/2014/main" val="999268753"/>
                  </a:ext>
                </a:extLst>
              </a:tr>
              <a:tr h="370840">
                <a:tc>
                  <a:txBody>
                    <a:bodyPr/>
                    <a:lstStyle/>
                    <a:p>
                      <a:r>
                        <a:rPr lang="en-CA" b="1" dirty="0"/>
                        <a:t>Silhouette Score</a:t>
                      </a:r>
                    </a:p>
                  </a:txBody>
                  <a:tcPr/>
                </a:tc>
                <a:tc>
                  <a:txBody>
                    <a:bodyPr/>
                    <a:lstStyle/>
                    <a:p>
                      <a:pPr algn="ctr"/>
                      <a:r>
                        <a:rPr lang="en-CA" b="1" dirty="0">
                          <a:solidFill>
                            <a:schemeClr val="accent1">
                              <a:lumMod val="75000"/>
                            </a:schemeClr>
                          </a:solidFill>
                        </a:rPr>
                        <a:t>0.60303</a:t>
                      </a:r>
                    </a:p>
                  </a:txBody>
                  <a:tcPr/>
                </a:tc>
                <a:tc>
                  <a:txBody>
                    <a:bodyPr/>
                    <a:lstStyle/>
                    <a:p>
                      <a:pPr algn="ctr"/>
                      <a:r>
                        <a:rPr lang="en-CA" b="1" dirty="0">
                          <a:solidFill>
                            <a:schemeClr val="accent3"/>
                          </a:solidFill>
                        </a:rPr>
                        <a:t>0.5395</a:t>
                      </a:r>
                    </a:p>
                  </a:txBody>
                  <a:tcPr/>
                </a:tc>
                <a:tc>
                  <a:txBody>
                    <a:bodyPr/>
                    <a:lstStyle/>
                    <a:p>
                      <a:pPr algn="ctr"/>
                      <a:r>
                        <a:rPr lang="en-CA" b="1" dirty="0">
                          <a:solidFill>
                            <a:schemeClr val="accent1">
                              <a:lumMod val="75000"/>
                            </a:schemeClr>
                          </a:solidFill>
                        </a:rPr>
                        <a:t>0.72877</a:t>
                      </a:r>
                    </a:p>
                  </a:txBody>
                  <a:tcPr/>
                </a:tc>
                <a:extLst>
                  <a:ext uri="{0D108BD9-81ED-4DB2-BD59-A6C34878D82A}">
                    <a16:rowId xmlns:a16="http://schemas.microsoft.com/office/drawing/2014/main" val="2413024441"/>
                  </a:ext>
                </a:extLst>
              </a:tr>
            </a:tbl>
          </a:graphicData>
        </a:graphic>
      </p:graphicFrame>
      <p:pic>
        <p:nvPicPr>
          <p:cNvPr id="7" name="Picture 6">
            <a:extLst>
              <a:ext uri="{FF2B5EF4-FFF2-40B4-BE49-F238E27FC236}">
                <a16:creationId xmlns:a16="http://schemas.microsoft.com/office/drawing/2014/main" id="{77FA2B37-398D-D67D-5537-A7D4DE0BE7B6}"/>
              </a:ext>
            </a:extLst>
          </p:cNvPr>
          <p:cNvPicPr>
            <a:picLocks noChangeAspect="1"/>
          </p:cNvPicPr>
          <p:nvPr/>
        </p:nvPicPr>
        <p:blipFill>
          <a:blip r:embed="rId3"/>
          <a:stretch>
            <a:fillRect/>
          </a:stretch>
        </p:blipFill>
        <p:spPr>
          <a:xfrm>
            <a:off x="4233070" y="2335097"/>
            <a:ext cx="4153069" cy="4525973"/>
          </a:xfrm>
          <a:prstGeom prst="rect">
            <a:avLst/>
          </a:prstGeom>
        </p:spPr>
      </p:pic>
      <p:pic>
        <p:nvPicPr>
          <p:cNvPr id="9" name="Picture 8">
            <a:extLst>
              <a:ext uri="{FF2B5EF4-FFF2-40B4-BE49-F238E27FC236}">
                <a16:creationId xmlns:a16="http://schemas.microsoft.com/office/drawing/2014/main" id="{18469741-65DC-374C-DC4E-288C407F27C3}"/>
              </a:ext>
            </a:extLst>
          </p:cNvPr>
          <p:cNvPicPr>
            <a:picLocks noChangeAspect="1"/>
          </p:cNvPicPr>
          <p:nvPr/>
        </p:nvPicPr>
        <p:blipFill>
          <a:blip r:embed="rId4"/>
          <a:stretch>
            <a:fillRect/>
          </a:stretch>
        </p:blipFill>
        <p:spPr>
          <a:xfrm>
            <a:off x="-61368" y="2754791"/>
            <a:ext cx="4447250" cy="3364108"/>
          </a:xfrm>
          <a:prstGeom prst="rect">
            <a:avLst/>
          </a:prstGeom>
        </p:spPr>
      </p:pic>
      <p:graphicFrame>
        <p:nvGraphicFramePr>
          <p:cNvPr id="18" name="Table 17">
            <a:extLst>
              <a:ext uri="{FF2B5EF4-FFF2-40B4-BE49-F238E27FC236}">
                <a16:creationId xmlns:a16="http://schemas.microsoft.com/office/drawing/2014/main" id="{1F5DC76B-F5AF-D3B9-DA60-F2AAB5E54215}"/>
              </a:ext>
            </a:extLst>
          </p:cNvPr>
          <p:cNvGraphicFramePr>
            <a:graphicFrameLocks noGrp="1"/>
          </p:cNvGraphicFramePr>
          <p:nvPr>
            <p:extLst>
              <p:ext uri="{D42A27DB-BD31-4B8C-83A1-F6EECF244321}">
                <p14:modId xmlns:p14="http://schemas.microsoft.com/office/powerpoint/2010/main" val="1180231612"/>
              </p:ext>
            </p:extLst>
          </p:nvPr>
        </p:nvGraphicFramePr>
        <p:xfrm>
          <a:off x="1018725" y="719666"/>
          <a:ext cx="10506396" cy="1483361"/>
        </p:xfrm>
        <a:graphic>
          <a:graphicData uri="http://schemas.openxmlformats.org/drawingml/2006/table">
            <a:tbl>
              <a:tblPr firstRow="1" bandRow="1">
                <a:tableStyleId>{5C22544A-7EE6-4342-B048-85BDC9FD1C3A}</a:tableStyleId>
              </a:tblPr>
              <a:tblGrid>
                <a:gridCol w="2626599">
                  <a:extLst>
                    <a:ext uri="{9D8B030D-6E8A-4147-A177-3AD203B41FA5}">
                      <a16:colId xmlns:a16="http://schemas.microsoft.com/office/drawing/2014/main" val="1983822905"/>
                    </a:ext>
                  </a:extLst>
                </a:gridCol>
                <a:gridCol w="2626599">
                  <a:extLst>
                    <a:ext uri="{9D8B030D-6E8A-4147-A177-3AD203B41FA5}">
                      <a16:colId xmlns:a16="http://schemas.microsoft.com/office/drawing/2014/main" val="3147811151"/>
                    </a:ext>
                  </a:extLst>
                </a:gridCol>
                <a:gridCol w="2626599">
                  <a:extLst>
                    <a:ext uri="{9D8B030D-6E8A-4147-A177-3AD203B41FA5}">
                      <a16:colId xmlns:a16="http://schemas.microsoft.com/office/drawing/2014/main" val="898515034"/>
                    </a:ext>
                  </a:extLst>
                </a:gridCol>
                <a:gridCol w="2626599">
                  <a:extLst>
                    <a:ext uri="{9D8B030D-6E8A-4147-A177-3AD203B41FA5}">
                      <a16:colId xmlns:a16="http://schemas.microsoft.com/office/drawing/2014/main" val="2064718149"/>
                    </a:ext>
                  </a:extLst>
                </a:gridCol>
              </a:tblGrid>
              <a:tr h="796195">
                <a:tc>
                  <a:txBody>
                    <a:bodyPr/>
                    <a:lstStyle/>
                    <a:p>
                      <a:r>
                        <a:rPr lang="en-CA" sz="1400" dirty="0"/>
                        <a:t>Cluster labels</a:t>
                      </a:r>
                    </a:p>
                  </a:txBody>
                  <a:tcPr/>
                </a:tc>
                <a:tc>
                  <a:txBody>
                    <a:bodyPr/>
                    <a:lstStyle/>
                    <a:p>
                      <a:r>
                        <a:rPr lang="en-CA" sz="1400" dirty="0">
                          <a:solidFill>
                            <a:schemeClr val="tx1"/>
                          </a:solidFill>
                        </a:rPr>
                        <a:t>Median</a:t>
                      </a:r>
                      <a:r>
                        <a:rPr lang="en-CA" sz="1400" dirty="0"/>
                        <a:t> of </a:t>
                      </a:r>
                      <a:r>
                        <a:rPr lang="en-CA" sz="1400" dirty="0" err="1"/>
                        <a:t>Fuel_Consumption_Comb</a:t>
                      </a:r>
                      <a:r>
                        <a:rPr lang="en-CA" sz="1400" dirty="0"/>
                        <a:t> (L/100km)</a:t>
                      </a:r>
                    </a:p>
                  </a:txBody>
                  <a:tcPr/>
                </a:tc>
                <a:tc>
                  <a:txBody>
                    <a:bodyPr/>
                    <a:lstStyle/>
                    <a:p>
                      <a:r>
                        <a:rPr lang="en-CA" sz="1400" dirty="0">
                          <a:solidFill>
                            <a:schemeClr val="tx1"/>
                          </a:solidFill>
                        </a:rPr>
                        <a:t>Median</a:t>
                      </a:r>
                      <a:r>
                        <a:rPr lang="en-CA" sz="1400" dirty="0"/>
                        <a:t> of CO2_Emissions(g/km)</a:t>
                      </a:r>
                    </a:p>
                  </a:txBody>
                  <a:tcPr/>
                </a:tc>
                <a:tc>
                  <a:txBody>
                    <a:bodyPr/>
                    <a:lstStyle/>
                    <a:p>
                      <a:r>
                        <a:rPr lang="en-CA" sz="1400" dirty="0">
                          <a:solidFill>
                            <a:schemeClr val="tx1"/>
                          </a:solidFill>
                        </a:rPr>
                        <a:t>Median</a:t>
                      </a:r>
                      <a:r>
                        <a:rPr lang="en-CA" sz="1400" dirty="0"/>
                        <a:t> of Smog Rating</a:t>
                      </a:r>
                    </a:p>
                  </a:txBody>
                  <a:tcPr/>
                </a:tc>
                <a:extLst>
                  <a:ext uri="{0D108BD9-81ED-4DB2-BD59-A6C34878D82A}">
                    <a16:rowId xmlns:a16="http://schemas.microsoft.com/office/drawing/2014/main" val="2106425953"/>
                  </a:ext>
                </a:extLst>
              </a:tr>
              <a:tr h="343583">
                <a:tc>
                  <a:txBody>
                    <a:bodyPr/>
                    <a:lstStyle/>
                    <a:p>
                      <a:r>
                        <a:rPr lang="en-CA" sz="1400" b="1" dirty="0">
                          <a:solidFill>
                            <a:srgbClr val="00B050"/>
                          </a:solidFill>
                        </a:rPr>
                        <a:t>Green Vehicle</a:t>
                      </a:r>
                    </a:p>
                  </a:txBody>
                  <a:tcPr/>
                </a:tc>
                <a:tc>
                  <a:txBody>
                    <a:bodyPr/>
                    <a:lstStyle/>
                    <a:p>
                      <a:pPr algn="ctr"/>
                      <a:r>
                        <a:rPr lang="en-CA" sz="1400" b="1" dirty="0">
                          <a:solidFill>
                            <a:srgbClr val="00B050"/>
                          </a:solidFill>
                        </a:rPr>
                        <a:t>-0.132738</a:t>
                      </a:r>
                      <a:r>
                        <a:rPr lang="en-CA" sz="1400" b="1" dirty="0">
                          <a:solidFill>
                            <a:schemeClr val="tx1"/>
                          </a:solidFill>
                        </a:rPr>
                        <a:t> </a:t>
                      </a:r>
                      <a:r>
                        <a:rPr lang="en-CA" sz="1400" b="1" dirty="0">
                          <a:solidFill>
                            <a:schemeClr val="tx1"/>
                          </a:solidFill>
                          <a:sym typeface="Wingdings" panose="05000000000000000000" pitchFamily="2" charset="2"/>
                        </a:rPr>
                        <a:t>low</a:t>
                      </a:r>
                      <a:endParaRPr lang="en-CA" sz="1400" b="1" dirty="0">
                        <a:solidFill>
                          <a:schemeClr val="tx1"/>
                        </a:solidFill>
                      </a:endParaRPr>
                    </a:p>
                  </a:txBody>
                  <a:tcPr/>
                </a:tc>
                <a:tc>
                  <a:txBody>
                    <a:bodyPr/>
                    <a:lstStyle/>
                    <a:p>
                      <a:pPr algn="ctr"/>
                      <a:r>
                        <a:rPr lang="en-CA" sz="1400" b="1" dirty="0">
                          <a:solidFill>
                            <a:srgbClr val="00B050"/>
                          </a:solidFill>
                        </a:rPr>
                        <a:t>-0.074922</a:t>
                      </a:r>
                      <a:r>
                        <a:rPr lang="en-CA" sz="1400" b="1" dirty="0">
                          <a:solidFill>
                            <a:schemeClr val="tx1"/>
                          </a:solidFill>
                        </a:rPr>
                        <a:t> </a:t>
                      </a:r>
                      <a:r>
                        <a:rPr lang="en-CA" sz="1400" b="1" dirty="0">
                          <a:solidFill>
                            <a:schemeClr val="tx1"/>
                          </a:solidFill>
                          <a:sym typeface="Wingdings" panose="05000000000000000000" pitchFamily="2" charset="2"/>
                        </a:rPr>
                        <a:t>low</a:t>
                      </a:r>
                      <a:endParaRPr lang="en-CA" sz="1400" b="1" dirty="0">
                        <a:solidFill>
                          <a:srgbClr val="00B050"/>
                        </a:solidFill>
                      </a:endParaRPr>
                    </a:p>
                  </a:txBody>
                  <a:tcPr/>
                </a:tc>
                <a:tc>
                  <a:txBody>
                    <a:bodyPr/>
                    <a:lstStyle/>
                    <a:p>
                      <a:pPr algn="ctr"/>
                      <a:r>
                        <a:rPr lang="en-CA" sz="1400" b="1" dirty="0">
                          <a:solidFill>
                            <a:srgbClr val="00B050"/>
                          </a:solidFill>
                        </a:rPr>
                        <a:t>0.139051 </a:t>
                      </a:r>
                      <a:r>
                        <a:rPr lang="en-CA" sz="1400" b="1" dirty="0">
                          <a:solidFill>
                            <a:schemeClr val="tx1"/>
                          </a:solidFill>
                        </a:rPr>
                        <a:t> </a:t>
                      </a:r>
                      <a:r>
                        <a:rPr lang="en-CA" sz="1400" b="1" dirty="0">
                          <a:solidFill>
                            <a:schemeClr val="tx1"/>
                          </a:solidFill>
                          <a:sym typeface="Wingdings" panose="05000000000000000000" pitchFamily="2" charset="2"/>
                        </a:rPr>
                        <a:t>high</a:t>
                      </a:r>
                      <a:endParaRPr lang="en-CA" sz="1400" b="1" dirty="0">
                        <a:solidFill>
                          <a:srgbClr val="00B050"/>
                        </a:solidFill>
                      </a:endParaRPr>
                    </a:p>
                  </a:txBody>
                  <a:tcPr/>
                </a:tc>
                <a:extLst>
                  <a:ext uri="{0D108BD9-81ED-4DB2-BD59-A6C34878D82A}">
                    <a16:rowId xmlns:a16="http://schemas.microsoft.com/office/drawing/2014/main" val="3619165243"/>
                  </a:ext>
                </a:extLst>
              </a:tr>
              <a:tr h="343583">
                <a:tc>
                  <a:txBody>
                    <a:bodyPr/>
                    <a:lstStyle/>
                    <a:p>
                      <a:r>
                        <a:rPr lang="en-CA" sz="1400" b="1" dirty="0">
                          <a:solidFill>
                            <a:srgbClr val="FF0000"/>
                          </a:solidFill>
                        </a:rPr>
                        <a:t>NOT</a:t>
                      </a:r>
                      <a:r>
                        <a:rPr lang="en-CA" sz="1400" dirty="0">
                          <a:solidFill>
                            <a:srgbClr val="FF0000"/>
                          </a:solidFill>
                        </a:rPr>
                        <a:t> Green Vehicle</a:t>
                      </a:r>
                    </a:p>
                  </a:txBody>
                  <a:tcPr/>
                </a:tc>
                <a:tc>
                  <a:txBody>
                    <a:bodyPr/>
                    <a:lstStyle/>
                    <a:p>
                      <a:pPr algn="ctr"/>
                      <a:r>
                        <a:rPr lang="en-CA" sz="1400" dirty="0">
                          <a:solidFill>
                            <a:srgbClr val="FF0000"/>
                          </a:solidFill>
                        </a:rPr>
                        <a:t>5.406509</a:t>
                      </a:r>
                      <a:r>
                        <a:rPr lang="en-CA" sz="1400" b="1" dirty="0">
                          <a:solidFill>
                            <a:schemeClr val="tx1"/>
                          </a:solidFill>
                        </a:rPr>
                        <a:t> </a:t>
                      </a:r>
                      <a:r>
                        <a:rPr lang="en-CA" sz="1400" b="1" dirty="0">
                          <a:solidFill>
                            <a:schemeClr val="tx1"/>
                          </a:solidFill>
                          <a:sym typeface="Wingdings" panose="05000000000000000000" pitchFamily="2" charset="2"/>
                        </a:rPr>
                        <a:t>high</a:t>
                      </a:r>
                      <a:endParaRPr lang="en-CA" sz="1400" dirty="0">
                        <a:solidFill>
                          <a:srgbClr val="FF0000"/>
                        </a:solidFill>
                      </a:endParaRPr>
                    </a:p>
                  </a:txBody>
                  <a:tcPr/>
                </a:tc>
                <a:tc>
                  <a:txBody>
                    <a:bodyPr/>
                    <a:lstStyle/>
                    <a:p>
                      <a:pPr algn="ctr"/>
                      <a:r>
                        <a:rPr lang="en-CA" sz="1400" dirty="0">
                          <a:solidFill>
                            <a:srgbClr val="FF0000"/>
                          </a:solidFill>
                        </a:rPr>
                        <a:t>5.800374</a:t>
                      </a:r>
                      <a:r>
                        <a:rPr lang="en-CA" sz="1400" b="1" dirty="0">
                          <a:solidFill>
                            <a:schemeClr val="tx1"/>
                          </a:solidFill>
                        </a:rPr>
                        <a:t> </a:t>
                      </a:r>
                      <a:r>
                        <a:rPr lang="en-CA" sz="1400" b="1" dirty="0">
                          <a:solidFill>
                            <a:schemeClr val="tx1"/>
                          </a:solidFill>
                          <a:sym typeface="Wingdings" panose="05000000000000000000" pitchFamily="2" charset="2"/>
                        </a:rPr>
                        <a:t>high</a:t>
                      </a:r>
                      <a:endParaRPr lang="en-CA" sz="1400" dirty="0">
                        <a:solidFill>
                          <a:srgbClr val="FF0000"/>
                        </a:solidFill>
                      </a:endParaRPr>
                    </a:p>
                  </a:txBody>
                  <a:tcPr/>
                </a:tc>
                <a:tc>
                  <a:txBody>
                    <a:bodyPr/>
                    <a:lstStyle/>
                    <a:p>
                      <a:pPr algn="ctr"/>
                      <a:r>
                        <a:rPr lang="en-CA" sz="1400" dirty="0">
                          <a:solidFill>
                            <a:srgbClr val="FF0000"/>
                          </a:solidFill>
                        </a:rPr>
                        <a:t>-2.09703</a:t>
                      </a:r>
                      <a:r>
                        <a:rPr lang="en-CA" sz="1400" b="1" dirty="0">
                          <a:solidFill>
                            <a:schemeClr val="tx1"/>
                          </a:solidFill>
                        </a:rPr>
                        <a:t> </a:t>
                      </a:r>
                      <a:r>
                        <a:rPr lang="en-CA" sz="1400" b="1" dirty="0">
                          <a:solidFill>
                            <a:schemeClr val="tx1"/>
                          </a:solidFill>
                          <a:sym typeface="Wingdings" panose="05000000000000000000" pitchFamily="2" charset="2"/>
                        </a:rPr>
                        <a:t>low</a:t>
                      </a:r>
                      <a:endParaRPr lang="en-CA" sz="1400" dirty="0">
                        <a:solidFill>
                          <a:srgbClr val="FF0000"/>
                        </a:solidFill>
                      </a:endParaRPr>
                    </a:p>
                  </a:txBody>
                  <a:tcPr/>
                </a:tc>
                <a:extLst>
                  <a:ext uri="{0D108BD9-81ED-4DB2-BD59-A6C34878D82A}">
                    <a16:rowId xmlns:a16="http://schemas.microsoft.com/office/drawing/2014/main" val="4176705627"/>
                  </a:ext>
                </a:extLst>
              </a:tr>
            </a:tbl>
          </a:graphicData>
        </a:graphic>
      </p:graphicFrame>
      <p:pic>
        <p:nvPicPr>
          <p:cNvPr id="19" name="Picture 18">
            <a:extLst>
              <a:ext uri="{FF2B5EF4-FFF2-40B4-BE49-F238E27FC236}">
                <a16:creationId xmlns:a16="http://schemas.microsoft.com/office/drawing/2014/main" id="{7B66A0AA-F955-B55D-706C-3F639F8959E3}"/>
              </a:ext>
            </a:extLst>
          </p:cNvPr>
          <p:cNvPicPr>
            <a:picLocks noChangeAspect="1"/>
          </p:cNvPicPr>
          <p:nvPr/>
        </p:nvPicPr>
        <p:blipFill>
          <a:blip r:embed="rId5"/>
          <a:stretch>
            <a:fillRect/>
          </a:stretch>
        </p:blipFill>
        <p:spPr>
          <a:xfrm>
            <a:off x="8399217" y="2922775"/>
            <a:ext cx="3788693" cy="3933598"/>
          </a:xfrm>
          <a:prstGeom prst="rect">
            <a:avLst/>
          </a:prstGeom>
        </p:spPr>
      </p:pic>
    </p:spTree>
    <p:extLst>
      <p:ext uri="{BB962C8B-B14F-4D97-AF65-F5344CB8AC3E}">
        <p14:creationId xmlns:p14="http://schemas.microsoft.com/office/powerpoint/2010/main" val="224941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2243C0-39F7-0D87-BB11-9AE1A6202AE5}"/>
              </a:ext>
            </a:extLst>
          </p:cNvPr>
          <p:cNvSpPr txBox="1">
            <a:spLocks/>
          </p:cNvSpPr>
          <p:nvPr/>
        </p:nvSpPr>
        <p:spPr>
          <a:xfrm>
            <a:off x="2425244" y="0"/>
            <a:ext cx="7767189" cy="612578"/>
          </a:xfrm>
          <a:prstGeom prst="rect">
            <a:avLst/>
          </a:prstGeom>
        </p:spPr>
        <p:txBody>
          <a:bodyPr vert="horz" lIns="91440" tIns="45720" rIns="91440" bIns="45720" rtlCol="0" anchor="b">
            <a:normAutofit fontScale="925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pPr>
            <a:r>
              <a:rPr lang="en-US" sz="3600" dirty="0"/>
              <a:t>Model Comparison &amp; Interpretations</a:t>
            </a:r>
          </a:p>
        </p:txBody>
      </p:sp>
      <p:graphicFrame>
        <p:nvGraphicFramePr>
          <p:cNvPr id="2" name="Table 1">
            <a:extLst>
              <a:ext uri="{FF2B5EF4-FFF2-40B4-BE49-F238E27FC236}">
                <a16:creationId xmlns:a16="http://schemas.microsoft.com/office/drawing/2014/main" id="{D5D6ACF4-F0DA-BD3C-4B47-F0EACBAAAEC1}"/>
              </a:ext>
            </a:extLst>
          </p:cNvPr>
          <p:cNvGraphicFramePr>
            <a:graphicFrameLocks noGrp="1"/>
          </p:cNvGraphicFramePr>
          <p:nvPr/>
        </p:nvGraphicFramePr>
        <p:xfrm>
          <a:off x="1018728" y="719666"/>
          <a:ext cx="10506396" cy="1483360"/>
        </p:xfrm>
        <a:graphic>
          <a:graphicData uri="http://schemas.openxmlformats.org/drawingml/2006/table">
            <a:tbl>
              <a:tblPr firstRow="1" bandRow="1">
                <a:tableStyleId>{5C22544A-7EE6-4342-B048-85BDC9FD1C3A}</a:tableStyleId>
              </a:tblPr>
              <a:tblGrid>
                <a:gridCol w="2626599">
                  <a:extLst>
                    <a:ext uri="{9D8B030D-6E8A-4147-A177-3AD203B41FA5}">
                      <a16:colId xmlns:a16="http://schemas.microsoft.com/office/drawing/2014/main" val="3030543029"/>
                    </a:ext>
                  </a:extLst>
                </a:gridCol>
                <a:gridCol w="2626599">
                  <a:extLst>
                    <a:ext uri="{9D8B030D-6E8A-4147-A177-3AD203B41FA5}">
                      <a16:colId xmlns:a16="http://schemas.microsoft.com/office/drawing/2014/main" val="70691608"/>
                    </a:ext>
                  </a:extLst>
                </a:gridCol>
                <a:gridCol w="2626599">
                  <a:extLst>
                    <a:ext uri="{9D8B030D-6E8A-4147-A177-3AD203B41FA5}">
                      <a16:colId xmlns:a16="http://schemas.microsoft.com/office/drawing/2014/main" val="1291491837"/>
                    </a:ext>
                  </a:extLst>
                </a:gridCol>
                <a:gridCol w="2626599">
                  <a:extLst>
                    <a:ext uri="{9D8B030D-6E8A-4147-A177-3AD203B41FA5}">
                      <a16:colId xmlns:a16="http://schemas.microsoft.com/office/drawing/2014/main" val="2512494013"/>
                    </a:ext>
                  </a:extLst>
                </a:gridCol>
              </a:tblGrid>
              <a:tr h="370840">
                <a:tc>
                  <a:txBody>
                    <a:bodyPr/>
                    <a:lstStyle/>
                    <a:p>
                      <a:r>
                        <a:rPr lang="en-CA" dirty="0"/>
                        <a:t>Best</a:t>
                      </a:r>
                    </a:p>
                  </a:txBody>
                  <a:tcPr/>
                </a:tc>
                <a:tc>
                  <a:txBody>
                    <a:bodyPr/>
                    <a:lstStyle/>
                    <a:p>
                      <a:pPr algn="ctr"/>
                      <a:r>
                        <a:rPr lang="en-CA" dirty="0" err="1"/>
                        <a:t>KMeans</a:t>
                      </a:r>
                      <a:endParaRPr lang="en-CA" dirty="0"/>
                    </a:p>
                  </a:txBody>
                  <a:tcPr/>
                </a:tc>
                <a:tc>
                  <a:txBody>
                    <a:bodyPr/>
                    <a:lstStyle/>
                    <a:p>
                      <a:pPr algn="ctr"/>
                      <a:r>
                        <a:rPr lang="en-CA" dirty="0" err="1"/>
                        <a:t>DBScan</a:t>
                      </a:r>
                      <a:endParaRPr lang="en-CA" dirty="0"/>
                    </a:p>
                  </a:txBody>
                  <a:tcPr/>
                </a:tc>
                <a:tc>
                  <a:txBody>
                    <a:bodyPr/>
                    <a:lstStyle/>
                    <a:p>
                      <a:pPr algn="ctr"/>
                      <a:r>
                        <a:rPr lang="en-CA" dirty="0"/>
                        <a:t>DBScan_v2</a:t>
                      </a:r>
                    </a:p>
                  </a:txBody>
                  <a:tcPr/>
                </a:tc>
                <a:extLst>
                  <a:ext uri="{0D108BD9-81ED-4DB2-BD59-A6C34878D82A}">
                    <a16:rowId xmlns:a16="http://schemas.microsoft.com/office/drawing/2014/main" val="3573015166"/>
                  </a:ext>
                </a:extLst>
              </a:tr>
              <a:tr h="370840">
                <a:tc>
                  <a:txBody>
                    <a:bodyPr/>
                    <a:lstStyle/>
                    <a:p>
                      <a:r>
                        <a:rPr lang="en-CA" b="1" dirty="0"/>
                        <a:t># of features</a:t>
                      </a:r>
                    </a:p>
                  </a:txBody>
                  <a:tcPr/>
                </a:tc>
                <a:tc>
                  <a:txBody>
                    <a:bodyPr/>
                    <a:lstStyle/>
                    <a:p>
                      <a:pPr algn="l"/>
                      <a:r>
                        <a:rPr lang="en-CA" dirty="0"/>
                        <a:t>18 after 1 hot encoding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dirty="0"/>
                        <a:t>18 after 1 hot encoding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dirty="0"/>
                        <a:t>3</a:t>
                      </a:r>
                    </a:p>
                  </a:txBody>
                  <a:tcPr/>
                </a:tc>
                <a:extLst>
                  <a:ext uri="{0D108BD9-81ED-4DB2-BD59-A6C34878D82A}">
                    <a16:rowId xmlns:a16="http://schemas.microsoft.com/office/drawing/2014/main" val="4227742574"/>
                  </a:ext>
                </a:extLst>
              </a:tr>
              <a:tr h="370840">
                <a:tc>
                  <a:txBody>
                    <a:bodyPr/>
                    <a:lstStyle/>
                    <a:p>
                      <a:r>
                        <a:rPr lang="en-CA" b="1" dirty="0"/>
                        <a:t>Clusters formed</a:t>
                      </a:r>
                    </a:p>
                  </a:txBody>
                  <a:tcPr/>
                </a:tc>
                <a:tc>
                  <a:txBody>
                    <a:bodyPr/>
                    <a:lstStyle/>
                    <a:p>
                      <a:pPr algn="ctr"/>
                      <a:r>
                        <a:rPr lang="en-CA" b="1" dirty="0">
                          <a:solidFill>
                            <a:srgbClr val="FF0000"/>
                          </a:solidFill>
                        </a:rPr>
                        <a:t>420</a:t>
                      </a:r>
                    </a:p>
                  </a:txBody>
                  <a:tcPr/>
                </a:tc>
                <a:tc>
                  <a:txBody>
                    <a:bodyPr/>
                    <a:lstStyle/>
                    <a:p>
                      <a:pPr algn="ctr"/>
                      <a:r>
                        <a:rPr lang="en-CA" b="1" dirty="0">
                          <a:solidFill>
                            <a:schemeClr val="accent1">
                              <a:lumMod val="75000"/>
                            </a:schemeClr>
                          </a:solidFill>
                        </a:rPr>
                        <a:t>2</a:t>
                      </a:r>
                    </a:p>
                  </a:txBody>
                  <a:tcPr/>
                </a:tc>
                <a:tc>
                  <a:txBody>
                    <a:bodyPr/>
                    <a:lstStyle/>
                    <a:p>
                      <a:pPr algn="ctr"/>
                      <a:r>
                        <a:rPr lang="en-CA" b="1" dirty="0">
                          <a:solidFill>
                            <a:schemeClr val="accent1">
                              <a:lumMod val="75000"/>
                            </a:schemeClr>
                          </a:solidFill>
                        </a:rPr>
                        <a:t>2</a:t>
                      </a:r>
                    </a:p>
                  </a:txBody>
                  <a:tcPr/>
                </a:tc>
                <a:extLst>
                  <a:ext uri="{0D108BD9-81ED-4DB2-BD59-A6C34878D82A}">
                    <a16:rowId xmlns:a16="http://schemas.microsoft.com/office/drawing/2014/main" val="999268753"/>
                  </a:ext>
                </a:extLst>
              </a:tr>
              <a:tr h="370840">
                <a:tc>
                  <a:txBody>
                    <a:bodyPr/>
                    <a:lstStyle/>
                    <a:p>
                      <a:r>
                        <a:rPr lang="en-CA" b="1" dirty="0"/>
                        <a:t>Silhouette Score</a:t>
                      </a:r>
                    </a:p>
                  </a:txBody>
                  <a:tcPr/>
                </a:tc>
                <a:tc>
                  <a:txBody>
                    <a:bodyPr/>
                    <a:lstStyle/>
                    <a:p>
                      <a:pPr algn="ctr"/>
                      <a:r>
                        <a:rPr lang="en-CA" b="1" dirty="0">
                          <a:solidFill>
                            <a:schemeClr val="accent1">
                              <a:lumMod val="75000"/>
                            </a:schemeClr>
                          </a:solidFill>
                        </a:rPr>
                        <a:t>0.60303</a:t>
                      </a:r>
                    </a:p>
                  </a:txBody>
                  <a:tcPr/>
                </a:tc>
                <a:tc>
                  <a:txBody>
                    <a:bodyPr/>
                    <a:lstStyle/>
                    <a:p>
                      <a:pPr algn="ctr"/>
                      <a:r>
                        <a:rPr lang="en-CA" b="1" dirty="0">
                          <a:solidFill>
                            <a:schemeClr val="accent3"/>
                          </a:solidFill>
                        </a:rPr>
                        <a:t>0.5395</a:t>
                      </a:r>
                    </a:p>
                  </a:txBody>
                  <a:tcPr/>
                </a:tc>
                <a:tc>
                  <a:txBody>
                    <a:bodyPr/>
                    <a:lstStyle/>
                    <a:p>
                      <a:pPr algn="ctr"/>
                      <a:r>
                        <a:rPr lang="en-CA" b="1" dirty="0">
                          <a:solidFill>
                            <a:schemeClr val="accent1">
                              <a:lumMod val="75000"/>
                            </a:schemeClr>
                          </a:solidFill>
                        </a:rPr>
                        <a:t>0.72877</a:t>
                      </a:r>
                    </a:p>
                  </a:txBody>
                  <a:tcPr/>
                </a:tc>
                <a:extLst>
                  <a:ext uri="{0D108BD9-81ED-4DB2-BD59-A6C34878D82A}">
                    <a16:rowId xmlns:a16="http://schemas.microsoft.com/office/drawing/2014/main" val="2413024441"/>
                  </a:ext>
                </a:extLst>
              </a:tr>
            </a:tbl>
          </a:graphicData>
        </a:graphic>
      </p:graphicFrame>
      <p:pic>
        <p:nvPicPr>
          <p:cNvPr id="5" name="Picture 4">
            <a:extLst>
              <a:ext uri="{FF2B5EF4-FFF2-40B4-BE49-F238E27FC236}">
                <a16:creationId xmlns:a16="http://schemas.microsoft.com/office/drawing/2014/main" id="{5369C335-B606-3C00-071B-FF87EFA3104F}"/>
              </a:ext>
            </a:extLst>
          </p:cNvPr>
          <p:cNvPicPr>
            <a:picLocks noChangeAspect="1"/>
          </p:cNvPicPr>
          <p:nvPr/>
        </p:nvPicPr>
        <p:blipFill>
          <a:blip r:embed="rId3"/>
          <a:stretch>
            <a:fillRect/>
          </a:stretch>
        </p:blipFill>
        <p:spPr>
          <a:xfrm>
            <a:off x="8399217" y="2922775"/>
            <a:ext cx="3788693" cy="3933598"/>
          </a:xfrm>
          <a:prstGeom prst="rect">
            <a:avLst/>
          </a:prstGeom>
        </p:spPr>
      </p:pic>
      <p:pic>
        <p:nvPicPr>
          <p:cNvPr id="7" name="Picture 6">
            <a:extLst>
              <a:ext uri="{FF2B5EF4-FFF2-40B4-BE49-F238E27FC236}">
                <a16:creationId xmlns:a16="http://schemas.microsoft.com/office/drawing/2014/main" id="{77FA2B37-398D-D67D-5537-A7D4DE0BE7B6}"/>
              </a:ext>
            </a:extLst>
          </p:cNvPr>
          <p:cNvPicPr>
            <a:picLocks noChangeAspect="1"/>
          </p:cNvPicPr>
          <p:nvPr/>
        </p:nvPicPr>
        <p:blipFill>
          <a:blip r:embed="rId4"/>
          <a:stretch>
            <a:fillRect/>
          </a:stretch>
        </p:blipFill>
        <p:spPr>
          <a:xfrm>
            <a:off x="4233070" y="2335097"/>
            <a:ext cx="4153069" cy="4525973"/>
          </a:xfrm>
          <a:prstGeom prst="rect">
            <a:avLst/>
          </a:prstGeom>
        </p:spPr>
      </p:pic>
      <p:pic>
        <p:nvPicPr>
          <p:cNvPr id="9" name="Picture 8">
            <a:extLst>
              <a:ext uri="{FF2B5EF4-FFF2-40B4-BE49-F238E27FC236}">
                <a16:creationId xmlns:a16="http://schemas.microsoft.com/office/drawing/2014/main" id="{18469741-65DC-374C-DC4E-288C407F27C3}"/>
              </a:ext>
            </a:extLst>
          </p:cNvPr>
          <p:cNvPicPr>
            <a:picLocks noChangeAspect="1"/>
          </p:cNvPicPr>
          <p:nvPr/>
        </p:nvPicPr>
        <p:blipFill>
          <a:blip r:embed="rId5"/>
          <a:stretch>
            <a:fillRect/>
          </a:stretch>
        </p:blipFill>
        <p:spPr>
          <a:xfrm>
            <a:off x="-61368" y="2754791"/>
            <a:ext cx="4447250" cy="3364108"/>
          </a:xfrm>
          <a:prstGeom prst="rect">
            <a:avLst/>
          </a:prstGeom>
        </p:spPr>
      </p:pic>
      <p:grpSp>
        <p:nvGrpSpPr>
          <p:cNvPr id="14" name="Group 13">
            <a:extLst>
              <a:ext uri="{FF2B5EF4-FFF2-40B4-BE49-F238E27FC236}">
                <a16:creationId xmlns:a16="http://schemas.microsoft.com/office/drawing/2014/main" id="{0BD8D299-8E1C-8FB5-DAEA-E4012FCA845C}"/>
              </a:ext>
            </a:extLst>
          </p:cNvPr>
          <p:cNvGrpSpPr/>
          <p:nvPr/>
        </p:nvGrpSpPr>
        <p:grpSpPr>
          <a:xfrm>
            <a:off x="-27500" y="2754790"/>
            <a:ext cx="4384398" cy="3364109"/>
            <a:chOff x="-27500" y="2754790"/>
            <a:chExt cx="4384398" cy="3364109"/>
          </a:xfrm>
        </p:grpSpPr>
        <p:pic>
          <p:nvPicPr>
            <p:cNvPr id="11" name="Picture 10">
              <a:extLst>
                <a:ext uri="{FF2B5EF4-FFF2-40B4-BE49-F238E27FC236}">
                  <a16:creationId xmlns:a16="http://schemas.microsoft.com/office/drawing/2014/main" id="{DC1F3BBD-4C2A-177F-9F07-CC837B146459}"/>
                </a:ext>
              </a:extLst>
            </p:cNvPr>
            <p:cNvPicPr>
              <a:picLocks noChangeAspect="1"/>
            </p:cNvPicPr>
            <p:nvPr/>
          </p:nvPicPr>
          <p:blipFill>
            <a:blip r:embed="rId6"/>
            <a:stretch>
              <a:fillRect/>
            </a:stretch>
          </p:blipFill>
          <p:spPr>
            <a:xfrm>
              <a:off x="-27500" y="2754790"/>
              <a:ext cx="4384398" cy="3364109"/>
            </a:xfrm>
            <a:prstGeom prst="rect">
              <a:avLst/>
            </a:prstGeom>
          </p:spPr>
        </p:pic>
        <p:sp>
          <p:nvSpPr>
            <p:cNvPr id="12" name="TextBox 11">
              <a:extLst>
                <a:ext uri="{FF2B5EF4-FFF2-40B4-BE49-F238E27FC236}">
                  <a16:creationId xmlns:a16="http://schemas.microsoft.com/office/drawing/2014/main" id="{4E01F06F-2D69-4B06-BE60-503DB533016D}"/>
                </a:ext>
              </a:extLst>
            </p:cNvPr>
            <p:cNvSpPr txBox="1"/>
            <p:nvPr/>
          </p:nvSpPr>
          <p:spPr>
            <a:xfrm>
              <a:off x="3" y="3070800"/>
              <a:ext cx="3541485" cy="461665"/>
            </a:xfrm>
            <a:prstGeom prst="rect">
              <a:avLst/>
            </a:prstGeom>
            <a:noFill/>
          </p:spPr>
          <p:txBody>
            <a:bodyPr wrap="square" rtlCol="0">
              <a:spAutoFit/>
            </a:bodyPr>
            <a:lstStyle/>
            <a:p>
              <a:r>
                <a:rPr lang="en-CA" sz="1200" b="1" dirty="0" err="1"/>
                <a:t>DBScan</a:t>
              </a:r>
              <a:r>
                <a:rPr lang="en-CA" sz="1200" b="1" dirty="0"/>
                <a:t> Model Silhouette Score: 0.36285</a:t>
              </a:r>
            </a:p>
            <a:p>
              <a:endParaRPr lang="en-CA" sz="1200" b="1" dirty="0"/>
            </a:p>
          </p:txBody>
        </p:sp>
      </p:grpSp>
      <p:grpSp>
        <p:nvGrpSpPr>
          <p:cNvPr id="17" name="Group 16">
            <a:extLst>
              <a:ext uri="{FF2B5EF4-FFF2-40B4-BE49-F238E27FC236}">
                <a16:creationId xmlns:a16="http://schemas.microsoft.com/office/drawing/2014/main" id="{AA3A1A44-225A-F3EE-9882-64FDEC606278}"/>
              </a:ext>
            </a:extLst>
          </p:cNvPr>
          <p:cNvGrpSpPr/>
          <p:nvPr/>
        </p:nvGrpSpPr>
        <p:grpSpPr>
          <a:xfrm>
            <a:off x="4356898" y="2335096"/>
            <a:ext cx="4018592" cy="4522903"/>
            <a:chOff x="4356898" y="2335096"/>
            <a:chExt cx="4018592" cy="4522903"/>
          </a:xfrm>
        </p:grpSpPr>
        <p:pic>
          <p:nvPicPr>
            <p:cNvPr id="10" name="Picture 9">
              <a:extLst>
                <a:ext uri="{FF2B5EF4-FFF2-40B4-BE49-F238E27FC236}">
                  <a16:creationId xmlns:a16="http://schemas.microsoft.com/office/drawing/2014/main" id="{8F8BDA96-7512-18D8-FFB3-CBE2CABC681E}"/>
                </a:ext>
              </a:extLst>
            </p:cNvPr>
            <p:cNvPicPr>
              <a:picLocks noChangeAspect="1"/>
            </p:cNvPicPr>
            <p:nvPr/>
          </p:nvPicPr>
          <p:blipFill rotWithShape="1">
            <a:blip r:embed="rId7"/>
            <a:srcRect l="3891"/>
            <a:stretch/>
          </p:blipFill>
          <p:spPr>
            <a:xfrm>
              <a:off x="4385046" y="2335096"/>
              <a:ext cx="3990444" cy="4522903"/>
            </a:xfrm>
            <a:prstGeom prst="rect">
              <a:avLst/>
            </a:prstGeom>
          </p:spPr>
        </p:pic>
        <p:sp>
          <p:nvSpPr>
            <p:cNvPr id="16" name="TextBox 15">
              <a:extLst>
                <a:ext uri="{FF2B5EF4-FFF2-40B4-BE49-F238E27FC236}">
                  <a16:creationId xmlns:a16="http://schemas.microsoft.com/office/drawing/2014/main" id="{B2C4EF1D-4ADB-FE23-602C-A68B99BBFB47}"/>
                </a:ext>
              </a:extLst>
            </p:cNvPr>
            <p:cNvSpPr txBox="1"/>
            <p:nvPr/>
          </p:nvSpPr>
          <p:spPr>
            <a:xfrm>
              <a:off x="4356898" y="2482426"/>
              <a:ext cx="2142064" cy="646331"/>
            </a:xfrm>
            <a:prstGeom prst="rect">
              <a:avLst/>
            </a:prstGeom>
            <a:noFill/>
          </p:spPr>
          <p:txBody>
            <a:bodyPr wrap="square" rtlCol="0">
              <a:spAutoFit/>
            </a:bodyPr>
            <a:lstStyle/>
            <a:p>
              <a:r>
                <a:rPr lang="en-CA" sz="1200" b="1" dirty="0" err="1"/>
                <a:t>DBScan</a:t>
              </a:r>
              <a:r>
                <a:rPr lang="en-CA" sz="1200" b="1" dirty="0"/>
                <a:t> Model Silhouette Score: 0.36285</a:t>
              </a:r>
            </a:p>
            <a:p>
              <a:endParaRPr lang="en-CA" sz="1200" b="1" dirty="0"/>
            </a:p>
          </p:txBody>
        </p:sp>
      </p:grpSp>
    </p:spTree>
    <p:extLst>
      <p:ext uri="{BB962C8B-B14F-4D97-AF65-F5344CB8AC3E}">
        <p14:creationId xmlns:p14="http://schemas.microsoft.com/office/powerpoint/2010/main" val="2445354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2243C0-39F7-0D87-BB11-9AE1A6202AE5}"/>
              </a:ext>
            </a:extLst>
          </p:cNvPr>
          <p:cNvSpPr txBox="1">
            <a:spLocks/>
          </p:cNvSpPr>
          <p:nvPr/>
        </p:nvSpPr>
        <p:spPr>
          <a:xfrm>
            <a:off x="2425244" y="0"/>
            <a:ext cx="7767189" cy="612578"/>
          </a:xfrm>
          <a:prstGeom prst="rect">
            <a:avLst/>
          </a:prstGeom>
        </p:spPr>
        <p:txBody>
          <a:bodyPr vert="horz" lIns="91440" tIns="45720" rIns="91440" bIns="45720" rtlCol="0" anchor="b">
            <a:normAutofit fontScale="925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pPr>
            <a:r>
              <a:rPr lang="en-US" sz="3600" dirty="0"/>
              <a:t>Model Comparison &amp; Interpretations</a:t>
            </a:r>
          </a:p>
        </p:txBody>
      </p:sp>
      <p:pic>
        <p:nvPicPr>
          <p:cNvPr id="5" name="Picture 4">
            <a:extLst>
              <a:ext uri="{FF2B5EF4-FFF2-40B4-BE49-F238E27FC236}">
                <a16:creationId xmlns:a16="http://schemas.microsoft.com/office/drawing/2014/main" id="{5369C335-B606-3C00-071B-FF87EFA3104F}"/>
              </a:ext>
            </a:extLst>
          </p:cNvPr>
          <p:cNvPicPr>
            <a:picLocks noChangeAspect="1"/>
          </p:cNvPicPr>
          <p:nvPr/>
        </p:nvPicPr>
        <p:blipFill>
          <a:blip r:embed="rId3"/>
          <a:stretch>
            <a:fillRect/>
          </a:stretch>
        </p:blipFill>
        <p:spPr>
          <a:xfrm>
            <a:off x="7992817" y="484378"/>
            <a:ext cx="3266021" cy="3390936"/>
          </a:xfrm>
          <a:prstGeom prst="rect">
            <a:avLst/>
          </a:prstGeom>
        </p:spPr>
      </p:pic>
      <p:pic>
        <p:nvPicPr>
          <p:cNvPr id="7" name="Picture 6">
            <a:extLst>
              <a:ext uri="{FF2B5EF4-FFF2-40B4-BE49-F238E27FC236}">
                <a16:creationId xmlns:a16="http://schemas.microsoft.com/office/drawing/2014/main" id="{77FA2B37-398D-D67D-5537-A7D4DE0BE7B6}"/>
              </a:ext>
            </a:extLst>
          </p:cNvPr>
          <p:cNvPicPr>
            <a:picLocks noChangeAspect="1"/>
          </p:cNvPicPr>
          <p:nvPr/>
        </p:nvPicPr>
        <p:blipFill>
          <a:blip r:embed="rId4"/>
          <a:stretch>
            <a:fillRect/>
          </a:stretch>
        </p:blipFill>
        <p:spPr>
          <a:xfrm>
            <a:off x="4378212" y="476049"/>
            <a:ext cx="3119193" cy="3399265"/>
          </a:xfrm>
          <a:prstGeom prst="rect">
            <a:avLst/>
          </a:prstGeom>
        </p:spPr>
      </p:pic>
      <p:pic>
        <p:nvPicPr>
          <p:cNvPr id="9" name="Picture 8">
            <a:extLst>
              <a:ext uri="{FF2B5EF4-FFF2-40B4-BE49-F238E27FC236}">
                <a16:creationId xmlns:a16="http://schemas.microsoft.com/office/drawing/2014/main" id="{18469741-65DC-374C-DC4E-288C407F27C3}"/>
              </a:ext>
            </a:extLst>
          </p:cNvPr>
          <p:cNvPicPr>
            <a:picLocks noChangeAspect="1"/>
          </p:cNvPicPr>
          <p:nvPr/>
        </p:nvPicPr>
        <p:blipFill>
          <a:blip r:embed="rId5"/>
          <a:stretch>
            <a:fillRect/>
          </a:stretch>
        </p:blipFill>
        <p:spPr>
          <a:xfrm>
            <a:off x="-68625" y="476048"/>
            <a:ext cx="4301695" cy="3254003"/>
          </a:xfrm>
          <a:prstGeom prst="rect">
            <a:avLst/>
          </a:prstGeom>
        </p:spPr>
      </p:pic>
      <p:pic>
        <p:nvPicPr>
          <p:cNvPr id="10" name="Picture 9">
            <a:extLst>
              <a:ext uri="{FF2B5EF4-FFF2-40B4-BE49-F238E27FC236}">
                <a16:creationId xmlns:a16="http://schemas.microsoft.com/office/drawing/2014/main" id="{13D5319C-B06A-5CCE-6C28-7F2D8A05F8D0}"/>
              </a:ext>
            </a:extLst>
          </p:cNvPr>
          <p:cNvPicPr>
            <a:picLocks noChangeAspect="1"/>
          </p:cNvPicPr>
          <p:nvPr/>
        </p:nvPicPr>
        <p:blipFill>
          <a:blip r:embed="rId6"/>
          <a:stretch>
            <a:fillRect/>
          </a:stretch>
        </p:blipFill>
        <p:spPr>
          <a:xfrm>
            <a:off x="0" y="3730051"/>
            <a:ext cx="4077579" cy="3128690"/>
          </a:xfrm>
          <a:prstGeom prst="rect">
            <a:avLst/>
          </a:prstGeom>
        </p:spPr>
      </p:pic>
      <p:pic>
        <p:nvPicPr>
          <p:cNvPr id="12" name="Picture 11">
            <a:extLst>
              <a:ext uri="{FF2B5EF4-FFF2-40B4-BE49-F238E27FC236}">
                <a16:creationId xmlns:a16="http://schemas.microsoft.com/office/drawing/2014/main" id="{52255150-4293-6CE3-08B4-AF70C69191C7}"/>
              </a:ext>
            </a:extLst>
          </p:cNvPr>
          <p:cNvPicPr>
            <a:picLocks noChangeAspect="1"/>
          </p:cNvPicPr>
          <p:nvPr/>
        </p:nvPicPr>
        <p:blipFill rotWithShape="1">
          <a:blip r:embed="rId7"/>
          <a:srcRect l="3891"/>
          <a:stretch/>
        </p:blipFill>
        <p:spPr>
          <a:xfrm>
            <a:off x="4537866" y="3512669"/>
            <a:ext cx="2951502" cy="3345331"/>
          </a:xfrm>
          <a:prstGeom prst="rect">
            <a:avLst/>
          </a:prstGeom>
        </p:spPr>
      </p:pic>
      <p:pic>
        <p:nvPicPr>
          <p:cNvPr id="14" name="Picture 13">
            <a:extLst>
              <a:ext uri="{FF2B5EF4-FFF2-40B4-BE49-F238E27FC236}">
                <a16:creationId xmlns:a16="http://schemas.microsoft.com/office/drawing/2014/main" id="{57392CFD-AEAA-0B04-3E63-E03CBBA41527}"/>
              </a:ext>
            </a:extLst>
          </p:cNvPr>
          <p:cNvPicPr>
            <a:picLocks noChangeAspect="1"/>
          </p:cNvPicPr>
          <p:nvPr/>
        </p:nvPicPr>
        <p:blipFill rotWithShape="1">
          <a:blip r:embed="rId8"/>
          <a:srcRect l="2661"/>
          <a:stretch/>
        </p:blipFill>
        <p:spPr>
          <a:xfrm>
            <a:off x="8221691" y="3842957"/>
            <a:ext cx="2873466" cy="3015043"/>
          </a:xfrm>
          <a:prstGeom prst="rect">
            <a:avLst/>
          </a:prstGeom>
        </p:spPr>
      </p:pic>
      <p:sp>
        <p:nvSpPr>
          <p:cNvPr id="15" name="TextBox 14">
            <a:extLst>
              <a:ext uri="{FF2B5EF4-FFF2-40B4-BE49-F238E27FC236}">
                <a16:creationId xmlns:a16="http://schemas.microsoft.com/office/drawing/2014/main" id="{B6AAE424-999D-6F86-E15E-64A37B9EFFE9}"/>
              </a:ext>
            </a:extLst>
          </p:cNvPr>
          <p:cNvSpPr txBox="1"/>
          <p:nvPr/>
        </p:nvSpPr>
        <p:spPr>
          <a:xfrm>
            <a:off x="0" y="765460"/>
            <a:ext cx="3541485" cy="461665"/>
          </a:xfrm>
          <a:prstGeom prst="rect">
            <a:avLst/>
          </a:prstGeom>
          <a:noFill/>
        </p:spPr>
        <p:txBody>
          <a:bodyPr wrap="square" rtlCol="0">
            <a:spAutoFit/>
          </a:bodyPr>
          <a:lstStyle/>
          <a:p>
            <a:r>
              <a:rPr lang="en-CA" sz="1200" b="1" dirty="0" err="1"/>
              <a:t>DBScan</a:t>
            </a:r>
            <a:r>
              <a:rPr lang="en-CA" sz="1200" b="1" dirty="0"/>
              <a:t> Model Silhouette Score: 0.72877</a:t>
            </a:r>
          </a:p>
          <a:p>
            <a:endParaRPr lang="en-CA" sz="1200" b="1" dirty="0"/>
          </a:p>
        </p:txBody>
      </p:sp>
      <p:sp>
        <p:nvSpPr>
          <p:cNvPr id="16" name="TextBox 15">
            <a:extLst>
              <a:ext uri="{FF2B5EF4-FFF2-40B4-BE49-F238E27FC236}">
                <a16:creationId xmlns:a16="http://schemas.microsoft.com/office/drawing/2014/main" id="{530FB6B5-D67B-7BEB-B141-B61A9F0D3DCE}"/>
              </a:ext>
            </a:extLst>
          </p:cNvPr>
          <p:cNvSpPr txBox="1"/>
          <p:nvPr/>
        </p:nvSpPr>
        <p:spPr>
          <a:xfrm>
            <a:off x="3" y="4002139"/>
            <a:ext cx="3541485" cy="461665"/>
          </a:xfrm>
          <a:prstGeom prst="rect">
            <a:avLst/>
          </a:prstGeom>
          <a:noFill/>
        </p:spPr>
        <p:txBody>
          <a:bodyPr wrap="square" rtlCol="0">
            <a:spAutoFit/>
          </a:bodyPr>
          <a:lstStyle/>
          <a:p>
            <a:r>
              <a:rPr lang="en-CA" sz="1200" b="1" dirty="0" err="1"/>
              <a:t>DBScan</a:t>
            </a:r>
            <a:r>
              <a:rPr lang="en-CA" sz="1200" b="1" dirty="0"/>
              <a:t> Model Silhouette Score: 0.36285</a:t>
            </a:r>
          </a:p>
          <a:p>
            <a:endParaRPr lang="en-CA" sz="1200" b="1" dirty="0"/>
          </a:p>
        </p:txBody>
      </p:sp>
    </p:spTree>
    <p:extLst>
      <p:ext uri="{BB962C8B-B14F-4D97-AF65-F5344CB8AC3E}">
        <p14:creationId xmlns:p14="http://schemas.microsoft.com/office/powerpoint/2010/main" val="445888813"/>
      </p:ext>
    </p:extLst>
  </p:cSld>
  <p:clrMapOvr>
    <a:masterClrMapping/>
  </p:clrMapOvr>
</p:sld>
</file>

<file path=ppt/theme/theme1.xml><?xml version="1.0" encoding="utf-8"?>
<a:theme xmlns:a="http://schemas.openxmlformats.org/drawingml/2006/main" name="SwellVTI">
  <a:themeElements>
    <a:clrScheme name="AnalogousFromDarkSeedLeftStep">
      <a:dk1>
        <a:srgbClr val="000000"/>
      </a:dk1>
      <a:lt1>
        <a:srgbClr val="FFFFFF"/>
      </a:lt1>
      <a:dk2>
        <a:srgbClr val="311C1F"/>
      </a:dk2>
      <a:lt2>
        <a:srgbClr val="F2F0F3"/>
      </a:lt2>
      <a:accent1>
        <a:srgbClr val="6AB228"/>
      </a:accent1>
      <a:accent2>
        <a:srgbClr val="99A81B"/>
      </a:accent2>
      <a:accent3>
        <a:srgbClr val="C9992E"/>
      </a:accent3>
      <a:accent4>
        <a:srgbClr val="CC4F21"/>
      </a:accent4>
      <a:accent5>
        <a:srgbClr val="DD324B"/>
      </a:accent5>
      <a:accent6>
        <a:srgbClr val="CC2180"/>
      </a:accent6>
      <a:hlink>
        <a:srgbClr val="BF4441"/>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wellVTI" id="{8361A04D-931A-43DC-973B-1B0B1DD5DECC}" vid="{6DDB23E8-D18E-4BDA-98D6-324466149E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3579</TotalTime>
  <Words>2398</Words>
  <Application>Microsoft Office PowerPoint</Application>
  <PresentationFormat>Widescreen</PresentationFormat>
  <Paragraphs>227</Paragraphs>
  <Slides>11</Slides>
  <Notes>9</Notes>
  <HiddenSlides>5</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Neue Haas Grotesk Text Pro</vt:lpstr>
      <vt:lpstr>SwellVTI</vt:lpstr>
      <vt:lpstr>Budget and Environmentally Friendly Car Recommendation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Budget and Environmentally Friendly Car Recommendation System</dc:title>
  <dc:creator>Sundus Yawar</dc:creator>
  <cp:lastModifiedBy>Sundus Yawar</cp:lastModifiedBy>
  <cp:revision>12</cp:revision>
  <dcterms:created xsi:type="dcterms:W3CDTF">2023-09-08T11:07:36Z</dcterms:created>
  <dcterms:modified xsi:type="dcterms:W3CDTF">2023-10-18T19:29:35Z</dcterms:modified>
</cp:coreProperties>
</file>

<file path=docProps/thumbnail.jpeg>
</file>